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691813" cy="7559675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s://slev.life/serbian-charts" TargetMode="External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"/>
          <p:cNvSpPr/>
          <p:nvPr/>
        </p:nvSpPr>
        <p:spPr>
          <a:xfrm>
            <a:off x="3429000" y="4779000"/>
            <a:ext cx="409320" cy="47520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9" name=""/>
          <p:cNvSpPr/>
          <p:nvPr/>
        </p:nvSpPr>
        <p:spPr>
          <a:xfrm>
            <a:off x="3426480" y="4637520"/>
            <a:ext cx="806400" cy="137520"/>
          </a:xfrm>
          <a:prstGeom prst="rect">
            <a:avLst/>
          </a:prstGeom>
          <a:solidFill>
            <a:srgbClr val="ffdf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0" name=""/>
          <p:cNvSpPr/>
          <p:nvPr/>
        </p:nvSpPr>
        <p:spPr>
          <a:xfrm>
            <a:off x="3033360" y="4637520"/>
            <a:ext cx="389160" cy="13788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1" name=""/>
          <p:cNvSpPr/>
          <p:nvPr/>
        </p:nvSpPr>
        <p:spPr>
          <a:xfrm>
            <a:off x="2210400" y="4779000"/>
            <a:ext cx="380880" cy="47520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2" name=""/>
          <p:cNvSpPr/>
          <p:nvPr/>
        </p:nvSpPr>
        <p:spPr>
          <a:xfrm>
            <a:off x="2210040" y="4637520"/>
            <a:ext cx="819360" cy="137520"/>
          </a:xfrm>
          <a:prstGeom prst="rect">
            <a:avLst/>
          </a:prstGeom>
          <a:solidFill>
            <a:srgbClr val="dee6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"/>
          <p:cNvSpPr/>
          <p:nvPr/>
        </p:nvSpPr>
        <p:spPr>
          <a:xfrm>
            <a:off x="2203560" y="5486760"/>
            <a:ext cx="663120" cy="143640"/>
          </a:xfrm>
          <a:prstGeom prst="rect">
            <a:avLst/>
          </a:prstGeom>
          <a:solidFill>
            <a:srgbClr val="dee6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4" name=""/>
          <p:cNvSpPr/>
          <p:nvPr/>
        </p:nvSpPr>
        <p:spPr>
          <a:xfrm>
            <a:off x="2869920" y="5486400"/>
            <a:ext cx="711720" cy="144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"/>
          <p:cNvSpPr/>
          <p:nvPr/>
        </p:nvSpPr>
        <p:spPr>
          <a:xfrm>
            <a:off x="3585240" y="5486400"/>
            <a:ext cx="644400" cy="143640"/>
          </a:xfrm>
          <a:prstGeom prst="rect">
            <a:avLst/>
          </a:prstGeom>
          <a:solidFill>
            <a:srgbClr val="ffdf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6" name="Line 12"/>
          <p:cNvSpPr/>
          <p:nvPr/>
        </p:nvSpPr>
        <p:spPr>
          <a:xfrm>
            <a:off x="2207880" y="5629680"/>
            <a:ext cx="20206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7" name="CustomShape 46"/>
          <p:cNvSpPr/>
          <p:nvPr/>
        </p:nvSpPr>
        <p:spPr>
          <a:xfrm>
            <a:off x="2252880" y="5505480"/>
            <a:ext cx="201960" cy="10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M. 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CustomShape 47"/>
          <p:cNvSpPr/>
          <p:nvPr/>
        </p:nvSpPr>
        <p:spPr>
          <a:xfrm>
            <a:off x="2922120" y="550512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CustomShape 53"/>
          <p:cNvSpPr/>
          <p:nvPr/>
        </p:nvSpPr>
        <p:spPr>
          <a:xfrm>
            <a:off x="3632400" y="550512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F.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"/>
          <p:cNvSpPr/>
          <p:nvPr/>
        </p:nvSpPr>
        <p:spPr>
          <a:xfrm flipH="1" flipV="1">
            <a:off x="2729880" y="5483160"/>
            <a:ext cx="133560" cy="133560"/>
          </a:xfrm>
          <a:prstGeom prst="rtTriangle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-360" bIns="-36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1" name=""/>
          <p:cNvSpPr/>
          <p:nvPr/>
        </p:nvSpPr>
        <p:spPr>
          <a:xfrm flipH="1" flipV="1">
            <a:off x="3444840" y="5483160"/>
            <a:ext cx="133560" cy="133560"/>
          </a:xfrm>
          <a:prstGeom prst="rtTriangle">
            <a:avLst/>
          </a:prstGeom>
          <a:solidFill>
            <a:srgbClr val="ffdf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-360" bIns="-36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2" name=""/>
          <p:cNvSpPr/>
          <p:nvPr/>
        </p:nvSpPr>
        <p:spPr>
          <a:xfrm>
            <a:off x="8573400" y="1917000"/>
            <a:ext cx="663120" cy="143640"/>
          </a:xfrm>
          <a:prstGeom prst="rect">
            <a:avLst/>
          </a:prstGeom>
          <a:solidFill>
            <a:srgbClr val="dee6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3" name=""/>
          <p:cNvSpPr/>
          <p:nvPr/>
        </p:nvSpPr>
        <p:spPr>
          <a:xfrm>
            <a:off x="9239760" y="1916640"/>
            <a:ext cx="711720" cy="144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4" name=""/>
          <p:cNvSpPr/>
          <p:nvPr/>
        </p:nvSpPr>
        <p:spPr>
          <a:xfrm>
            <a:off x="9955080" y="1916640"/>
            <a:ext cx="644400" cy="143640"/>
          </a:xfrm>
          <a:prstGeom prst="rect">
            <a:avLst/>
          </a:prstGeom>
          <a:solidFill>
            <a:srgbClr val="ffdf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5" name="Line 11"/>
          <p:cNvSpPr/>
          <p:nvPr/>
        </p:nvSpPr>
        <p:spPr>
          <a:xfrm>
            <a:off x="8577720" y="2059920"/>
            <a:ext cx="20206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6" name="CustomShape 43"/>
          <p:cNvSpPr/>
          <p:nvPr/>
        </p:nvSpPr>
        <p:spPr>
          <a:xfrm>
            <a:off x="8622720" y="1935720"/>
            <a:ext cx="201960" cy="10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M. 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CustomShape 44"/>
          <p:cNvSpPr/>
          <p:nvPr/>
        </p:nvSpPr>
        <p:spPr>
          <a:xfrm>
            <a:off x="9291960" y="193536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CustomShape 45"/>
          <p:cNvSpPr/>
          <p:nvPr/>
        </p:nvSpPr>
        <p:spPr>
          <a:xfrm>
            <a:off x="10002240" y="193536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F.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"/>
          <p:cNvSpPr/>
          <p:nvPr/>
        </p:nvSpPr>
        <p:spPr>
          <a:xfrm flipH="1" flipV="1">
            <a:off x="9099720" y="1913400"/>
            <a:ext cx="133560" cy="133560"/>
          </a:xfrm>
          <a:prstGeom prst="rtTriangle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-360" bIns="-36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0" name=""/>
          <p:cNvSpPr/>
          <p:nvPr/>
        </p:nvSpPr>
        <p:spPr>
          <a:xfrm flipH="1" flipV="1">
            <a:off x="9813240" y="1913400"/>
            <a:ext cx="133560" cy="133560"/>
          </a:xfrm>
          <a:prstGeom prst="rtTriangle">
            <a:avLst/>
          </a:prstGeom>
          <a:solidFill>
            <a:srgbClr val="ffdf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-360" bIns="-36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1" name=""/>
          <p:cNvSpPr/>
          <p:nvPr/>
        </p:nvSpPr>
        <p:spPr>
          <a:xfrm>
            <a:off x="7507080" y="942840"/>
            <a:ext cx="494280" cy="7430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2" name=""/>
          <p:cNvSpPr/>
          <p:nvPr/>
        </p:nvSpPr>
        <p:spPr>
          <a:xfrm>
            <a:off x="6448680" y="942840"/>
            <a:ext cx="494280" cy="7430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3" name=""/>
          <p:cNvSpPr/>
          <p:nvPr/>
        </p:nvSpPr>
        <p:spPr>
          <a:xfrm>
            <a:off x="4320720" y="2059560"/>
            <a:ext cx="1048320" cy="6800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4" name=""/>
          <p:cNvSpPr/>
          <p:nvPr/>
        </p:nvSpPr>
        <p:spPr>
          <a:xfrm>
            <a:off x="4325040" y="1916640"/>
            <a:ext cx="663120" cy="143640"/>
          </a:xfrm>
          <a:prstGeom prst="rect">
            <a:avLst/>
          </a:prstGeom>
          <a:solidFill>
            <a:srgbClr val="dee6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5" name=""/>
          <p:cNvSpPr/>
          <p:nvPr/>
        </p:nvSpPr>
        <p:spPr>
          <a:xfrm>
            <a:off x="4991400" y="1916280"/>
            <a:ext cx="711720" cy="144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6" name=""/>
          <p:cNvSpPr/>
          <p:nvPr/>
        </p:nvSpPr>
        <p:spPr>
          <a:xfrm>
            <a:off x="5706720" y="1916280"/>
            <a:ext cx="644400" cy="143640"/>
          </a:xfrm>
          <a:prstGeom prst="rect">
            <a:avLst/>
          </a:prstGeom>
          <a:solidFill>
            <a:srgbClr val="ffdf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7" name="Line 10"/>
          <p:cNvSpPr/>
          <p:nvPr/>
        </p:nvSpPr>
        <p:spPr>
          <a:xfrm>
            <a:off x="4325040" y="2059560"/>
            <a:ext cx="20206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68" name="CustomShape 39"/>
          <p:cNvSpPr/>
          <p:nvPr/>
        </p:nvSpPr>
        <p:spPr>
          <a:xfrm>
            <a:off x="4374360" y="1935360"/>
            <a:ext cx="201960" cy="10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M. 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CustomShape 40"/>
          <p:cNvSpPr/>
          <p:nvPr/>
        </p:nvSpPr>
        <p:spPr>
          <a:xfrm>
            <a:off x="5043600" y="193500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CustomShape 41"/>
          <p:cNvSpPr/>
          <p:nvPr/>
        </p:nvSpPr>
        <p:spPr>
          <a:xfrm>
            <a:off x="5753880" y="193500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F.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"/>
          <p:cNvSpPr/>
          <p:nvPr/>
        </p:nvSpPr>
        <p:spPr>
          <a:xfrm flipH="1" flipV="1">
            <a:off x="4851360" y="1913040"/>
            <a:ext cx="133560" cy="133560"/>
          </a:xfrm>
          <a:prstGeom prst="rtTriangle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-360" bIns="-36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2" name=""/>
          <p:cNvSpPr/>
          <p:nvPr/>
        </p:nvSpPr>
        <p:spPr>
          <a:xfrm flipH="1" flipV="1">
            <a:off x="5564880" y="1913040"/>
            <a:ext cx="133560" cy="133560"/>
          </a:xfrm>
          <a:prstGeom prst="rtTriangle">
            <a:avLst/>
          </a:prstGeom>
          <a:solidFill>
            <a:srgbClr val="ffdf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-360" bIns="-36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3" name=""/>
          <p:cNvSpPr/>
          <p:nvPr/>
        </p:nvSpPr>
        <p:spPr>
          <a:xfrm>
            <a:off x="3016440" y="1920240"/>
            <a:ext cx="614880" cy="144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4" name=""/>
          <p:cNvSpPr/>
          <p:nvPr/>
        </p:nvSpPr>
        <p:spPr>
          <a:xfrm flipH="1" flipV="1">
            <a:off x="3498840" y="1913040"/>
            <a:ext cx="133560" cy="133560"/>
          </a:xfrm>
          <a:prstGeom prst="rtTriangle">
            <a:avLst/>
          </a:prstGeom>
          <a:solidFill>
            <a:srgbClr val="ffdf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-360" bIns="-36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5" name=""/>
          <p:cNvSpPr/>
          <p:nvPr/>
        </p:nvSpPr>
        <p:spPr>
          <a:xfrm>
            <a:off x="2212560" y="1920600"/>
            <a:ext cx="799920" cy="143640"/>
          </a:xfrm>
          <a:prstGeom prst="rect">
            <a:avLst/>
          </a:prstGeom>
          <a:solidFill>
            <a:srgbClr val="dee6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6" name=""/>
          <p:cNvSpPr/>
          <p:nvPr/>
        </p:nvSpPr>
        <p:spPr>
          <a:xfrm>
            <a:off x="3634560" y="1920240"/>
            <a:ext cx="604080" cy="143640"/>
          </a:xfrm>
          <a:prstGeom prst="rect">
            <a:avLst/>
          </a:prstGeom>
          <a:solidFill>
            <a:srgbClr val="ffdf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7" name="Line 6"/>
          <p:cNvSpPr/>
          <p:nvPr/>
        </p:nvSpPr>
        <p:spPr>
          <a:xfrm>
            <a:off x="2214000" y="2057400"/>
            <a:ext cx="203004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8" name="CustomShape 35"/>
          <p:cNvSpPr/>
          <p:nvPr/>
        </p:nvSpPr>
        <p:spPr>
          <a:xfrm>
            <a:off x="2251800" y="192924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CustomShape 37"/>
          <p:cNvSpPr/>
          <p:nvPr/>
        </p:nvSpPr>
        <p:spPr>
          <a:xfrm>
            <a:off x="3072600" y="192924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CustomShape 38"/>
          <p:cNvSpPr/>
          <p:nvPr/>
        </p:nvSpPr>
        <p:spPr>
          <a:xfrm>
            <a:off x="3685320" y="192924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F.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"/>
          <p:cNvSpPr/>
          <p:nvPr/>
        </p:nvSpPr>
        <p:spPr>
          <a:xfrm>
            <a:off x="2212200" y="802440"/>
            <a:ext cx="799920" cy="143640"/>
          </a:xfrm>
          <a:prstGeom prst="rect">
            <a:avLst/>
          </a:prstGeom>
          <a:solidFill>
            <a:srgbClr val="dee6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2" name=""/>
          <p:cNvSpPr/>
          <p:nvPr/>
        </p:nvSpPr>
        <p:spPr>
          <a:xfrm>
            <a:off x="3016080" y="802080"/>
            <a:ext cx="614880" cy="144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3" name=""/>
          <p:cNvSpPr/>
          <p:nvPr/>
        </p:nvSpPr>
        <p:spPr>
          <a:xfrm>
            <a:off x="3634200" y="802080"/>
            <a:ext cx="604080" cy="143640"/>
          </a:xfrm>
          <a:prstGeom prst="rect">
            <a:avLst/>
          </a:prstGeom>
          <a:solidFill>
            <a:srgbClr val="ffdf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4" name="Line 5"/>
          <p:cNvSpPr/>
          <p:nvPr/>
        </p:nvSpPr>
        <p:spPr>
          <a:xfrm>
            <a:off x="2213640" y="949320"/>
            <a:ext cx="20314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8"/>
          <p:cNvSpPr/>
          <p:nvPr/>
        </p:nvSpPr>
        <p:spPr>
          <a:xfrm>
            <a:off x="2251440" y="82080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CustomShape 31"/>
          <p:cNvSpPr/>
          <p:nvPr/>
        </p:nvSpPr>
        <p:spPr>
          <a:xfrm>
            <a:off x="3072240" y="82080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CustomShape 34"/>
          <p:cNvSpPr/>
          <p:nvPr/>
        </p:nvSpPr>
        <p:spPr>
          <a:xfrm>
            <a:off x="3684960" y="82080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F.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"/>
          <p:cNvSpPr/>
          <p:nvPr/>
        </p:nvSpPr>
        <p:spPr>
          <a:xfrm>
            <a:off x="8577000" y="942840"/>
            <a:ext cx="494280" cy="7430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9" name=""/>
          <p:cNvSpPr/>
          <p:nvPr/>
        </p:nvSpPr>
        <p:spPr>
          <a:xfrm>
            <a:off x="9623880" y="805680"/>
            <a:ext cx="975600" cy="137880"/>
          </a:xfrm>
          <a:prstGeom prst="rect">
            <a:avLst/>
          </a:prstGeom>
          <a:solidFill>
            <a:srgbClr val="ffdf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0" name=""/>
          <p:cNvSpPr/>
          <p:nvPr/>
        </p:nvSpPr>
        <p:spPr>
          <a:xfrm>
            <a:off x="8573400" y="805680"/>
            <a:ext cx="499320" cy="133560"/>
          </a:xfrm>
          <a:prstGeom prst="rect">
            <a:avLst/>
          </a:prstGeom>
          <a:solidFill>
            <a:srgbClr val="dee6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1" name=""/>
          <p:cNvSpPr/>
          <p:nvPr/>
        </p:nvSpPr>
        <p:spPr>
          <a:xfrm flipH="1" flipV="1">
            <a:off x="8935560" y="801360"/>
            <a:ext cx="133560" cy="133560"/>
          </a:xfrm>
          <a:prstGeom prst="rtTriangle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-360" bIns="-36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2" name=""/>
          <p:cNvSpPr/>
          <p:nvPr/>
        </p:nvSpPr>
        <p:spPr>
          <a:xfrm>
            <a:off x="9077400" y="805680"/>
            <a:ext cx="542880" cy="13356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3" name="Line 4"/>
          <p:cNvSpPr/>
          <p:nvPr/>
        </p:nvSpPr>
        <p:spPr>
          <a:xfrm>
            <a:off x="8571960" y="946800"/>
            <a:ext cx="20314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4" name="CustomShape 25"/>
          <p:cNvSpPr/>
          <p:nvPr/>
        </p:nvSpPr>
        <p:spPr>
          <a:xfrm>
            <a:off x="8613360" y="82260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CustomShape 26"/>
          <p:cNvSpPr/>
          <p:nvPr/>
        </p:nvSpPr>
        <p:spPr>
          <a:xfrm>
            <a:off x="9676800" y="82404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F.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CustomShape 27"/>
          <p:cNvSpPr/>
          <p:nvPr/>
        </p:nvSpPr>
        <p:spPr>
          <a:xfrm>
            <a:off x="9081360" y="82260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"/>
          <p:cNvSpPr/>
          <p:nvPr/>
        </p:nvSpPr>
        <p:spPr>
          <a:xfrm>
            <a:off x="7498080" y="2058840"/>
            <a:ext cx="494280" cy="67968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8" name=""/>
          <p:cNvSpPr/>
          <p:nvPr/>
        </p:nvSpPr>
        <p:spPr>
          <a:xfrm>
            <a:off x="6448680" y="2058840"/>
            <a:ext cx="494280" cy="67968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9" name=""/>
          <p:cNvSpPr/>
          <p:nvPr/>
        </p:nvSpPr>
        <p:spPr>
          <a:xfrm>
            <a:off x="7499880" y="1921680"/>
            <a:ext cx="975600" cy="137880"/>
          </a:xfrm>
          <a:prstGeom prst="rect">
            <a:avLst/>
          </a:prstGeom>
          <a:solidFill>
            <a:srgbClr val="ffdf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0" name=""/>
          <p:cNvSpPr/>
          <p:nvPr/>
        </p:nvSpPr>
        <p:spPr>
          <a:xfrm>
            <a:off x="6449400" y="1921680"/>
            <a:ext cx="499320" cy="133560"/>
          </a:xfrm>
          <a:prstGeom prst="rect">
            <a:avLst/>
          </a:prstGeom>
          <a:solidFill>
            <a:srgbClr val="dee6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1" name=""/>
          <p:cNvSpPr/>
          <p:nvPr/>
        </p:nvSpPr>
        <p:spPr>
          <a:xfrm flipH="1" flipV="1">
            <a:off x="6811560" y="1917360"/>
            <a:ext cx="133560" cy="133560"/>
          </a:xfrm>
          <a:prstGeom prst="rtTriangle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-360" bIns="-36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2" name=""/>
          <p:cNvSpPr/>
          <p:nvPr/>
        </p:nvSpPr>
        <p:spPr>
          <a:xfrm>
            <a:off x="6953400" y="1921680"/>
            <a:ext cx="542880" cy="13356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3" name="Line 3"/>
          <p:cNvSpPr/>
          <p:nvPr/>
        </p:nvSpPr>
        <p:spPr>
          <a:xfrm>
            <a:off x="6447960" y="2057400"/>
            <a:ext cx="20314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4" name="CustomShape 22"/>
          <p:cNvSpPr/>
          <p:nvPr/>
        </p:nvSpPr>
        <p:spPr>
          <a:xfrm>
            <a:off x="6489360" y="193860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CustomShape 23"/>
          <p:cNvSpPr/>
          <p:nvPr/>
        </p:nvSpPr>
        <p:spPr>
          <a:xfrm>
            <a:off x="7552800" y="194004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F.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CustomShape 24"/>
          <p:cNvSpPr/>
          <p:nvPr/>
        </p:nvSpPr>
        <p:spPr>
          <a:xfrm>
            <a:off x="6957360" y="193860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"/>
          <p:cNvSpPr/>
          <p:nvPr/>
        </p:nvSpPr>
        <p:spPr>
          <a:xfrm>
            <a:off x="7499520" y="803520"/>
            <a:ext cx="975600" cy="137880"/>
          </a:xfrm>
          <a:prstGeom prst="rect">
            <a:avLst/>
          </a:prstGeom>
          <a:solidFill>
            <a:srgbClr val="ffdf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8" name=""/>
          <p:cNvSpPr/>
          <p:nvPr/>
        </p:nvSpPr>
        <p:spPr>
          <a:xfrm>
            <a:off x="6449040" y="803520"/>
            <a:ext cx="499320" cy="133560"/>
          </a:xfrm>
          <a:prstGeom prst="rect">
            <a:avLst/>
          </a:prstGeom>
          <a:solidFill>
            <a:srgbClr val="dee6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09" name=""/>
          <p:cNvSpPr/>
          <p:nvPr/>
        </p:nvSpPr>
        <p:spPr>
          <a:xfrm flipH="1" flipV="1">
            <a:off x="6811200" y="799200"/>
            <a:ext cx="133560" cy="133560"/>
          </a:xfrm>
          <a:prstGeom prst="rtTriangle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-360" bIns="-36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10" name=""/>
          <p:cNvSpPr/>
          <p:nvPr/>
        </p:nvSpPr>
        <p:spPr>
          <a:xfrm>
            <a:off x="6953040" y="803520"/>
            <a:ext cx="542880" cy="13356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11" name="Line 2"/>
          <p:cNvSpPr/>
          <p:nvPr/>
        </p:nvSpPr>
        <p:spPr>
          <a:xfrm>
            <a:off x="6447600" y="944640"/>
            <a:ext cx="20314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12" name="CustomShape 19"/>
          <p:cNvSpPr/>
          <p:nvPr/>
        </p:nvSpPr>
        <p:spPr>
          <a:xfrm>
            <a:off x="6489000" y="82044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CustomShape 20"/>
          <p:cNvSpPr/>
          <p:nvPr/>
        </p:nvSpPr>
        <p:spPr>
          <a:xfrm>
            <a:off x="7552440" y="82188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F.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CustomShape 21"/>
          <p:cNvSpPr/>
          <p:nvPr/>
        </p:nvSpPr>
        <p:spPr>
          <a:xfrm>
            <a:off x="6957000" y="82044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"/>
          <p:cNvSpPr/>
          <p:nvPr/>
        </p:nvSpPr>
        <p:spPr>
          <a:xfrm>
            <a:off x="87840" y="800280"/>
            <a:ext cx="663120" cy="143640"/>
          </a:xfrm>
          <a:prstGeom prst="rect">
            <a:avLst/>
          </a:prstGeom>
          <a:solidFill>
            <a:srgbClr val="dee6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16" name=""/>
          <p:cNvSpPr/>
          <p:nvPr/>
        </p:nvSpPr>
        <p:spPr>
          <a:xfrm>
            <a:off x="754200" y="799920"/>
            <a:ext cx="711720" cy="144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17" name=""/>
          <p:cNvSpPr/>
          <p:nvPr/>
        </p:nvSpPr>
        <p:spPr>
          <a:xfrm>
            <a:off x="1469520" y="799920"/>
            <a:ext cx="644400" cy="143640"/>
          </a:xfrm>
          <a:prstGeom prst="rect">
            <a:avLst/>
          </a:prstGeom>
          <a:solidFill>
            <a:srgbClr val="ffdf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18" name=""/>
          <p:cNvSpPr/>
          <p:nvPr/>
        </p:nvSpPr>
        <p:spPr>
          <a:xfrm>
            <a:off x="87840" y="1916280"/>
            <a:ext cx="663120" cy="143640"/>
          </a:xfrm>
          <a:prstGeom prst="rect">
            <a:avLst/>
          </a:prstGeom>
          <a:solidFill>
            <a:srgbClr val="dee6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19" name=""/>
          <p:cNvSpPr/>
          <p:nvPr/>
        </p:nvSpPr>
        <p:spPr>
          <a:xfrm>
            <a:off x="754200" y="1915920"/>
            <a:ext cx="711720" cy="144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0" name=""/>
          <p:cNvSpPr/>
          <p:nvPr/>
        </p:nvSpPr>
        <p:spPr>
          <a:xfrm>
            <a:off x="1469520" y="1915920"/>
            <a:ext cx="644400" cy="143640"/>
          </a:xfrm>
          <a:prstGeom prst="rect">
            <a:avLst/>
          </a:prstGeom>
          <a:solidFill>
            <a:srgbClr val="ffdf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1" name=""/>
          <p:cNvSpPr/>
          <p:nvPr/>
        </p:nvSpPr>
        <p:spPr>
          <a:xfrm>
            <a:off x="5375160" y="801360"/>
            <a:ext cx="975600" cy="137880"/>
          </a:xfrm>
          <a:prstGeom prst="rect">
            <a:avLst/>
          </a:prstGeom>
          <a:solidFill>
            <a:srgbClr val="ffdfc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2" name=""/>
          <p:cNvSpPr/>
          <p:nvPr/>
        </p:nvSpPr>
        <p:spPr>
          <a:xfrm>
            <a:off x="4324680" y="801360"/>
            <a:ext cx="499320" cy="133560"/>
          </a:xfrm>
          <a:prstGeom prst="rect">
            <a:avLst/>
          </a:prstGeom>
          <a:solidFill>
            <a:srgbClr val="dee6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3" name=""/>
          <p:cNvSpPr/>
          <p:nvPr/>
        </p:nvSpPr>
        <p:spPr>
          <a:xfrm flipH="1" flipV="1">
            <a:off x="4686840" y="797040"/>
            <a:ext cx="133560" cy="133560"/>
          </a:xfrm>
          <a:prstGeom prst="rtTriangle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-360" bIns="-36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4" name=""/>
          <p:cNvSpPr/>
          <p:nvPr/>
        </p:nvSpPr>
        <p:spPr>
          <a:xfrm>
            <a:off x="4828680" y="801360"/>
            <a:ext cx="542880" cy="13356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5" name=""/>
          <p:cNvSpPr/>
          <p:nvPr/>
        </p:nvSpPr>
        <p:spPr>
          <a:xfrm>
            <a:off x="10032480" y="4980600"/>
            <a:ext cx="568440" cy="8834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6" name=""/>
          <p:cNvSpPr/>
          <p:nvPr/>
        </p:nvSpPr>
        <p:spPr>
          <a:xfrm>
            <a:off x="7475040" y="5149440"/>
            <a:ext cx="990360" cy="21852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"/>
          <p:cNvSpPr/>
          <p:nvPr/>
        </p:nvSpPr>
        <p:spPr>
          <a:xfrm>
            <a:off x="7814880" y="2984400"/>
            <a:ext cx="645480" cy="168300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8" name=""/>
          <p:cNvSpPr/>
          <p:nvPr/>
        </p:nvSpPr>
        <p:spPr>
          <a:xfrm>
            <a:off x="3739680" y="6127920"/>
            <a:ext cx="492840" cy="64080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9" name=""/>
          <p:cNvSpPr/>
          <p:nvPr/>
        </p:nvSpPr>
        <p:spPr>
          <a:xfrm>
            <a:off x="1177200" y="6015240"/>
            <a:ext cx="934920" cy="2246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0" name=""/>
          <p:cNvSpPr/>
          <p:nvPr/>
        </p:nvSpPr>
        <p:spPr>
          <a:xfrm>
            <a:off x="1175040" y="3936240"/>
            <a:ext cx="938880" cy="24768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1" name=""/>
          <p:cNvSpPr/>
          <p:nvPr/>
        </p:nvSpPr>
        <p:spPr>
          <a:xfrm>
            <a:off x="1177920" y="3464640"/>
            <a:ext cx="938880" cy="22536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2" name=""/>
          <p:cNvSpPr/>
          <p:nvPr/>
        </p:nvSpPr>
        <p:spPr>
          <a:xfrm>
            <a:off x="4324680" y="942840"/>
            <a:ext cx="494280" cy="743040"/>
          </a:xfrm>
          <a:prstGeom prst="rect">
            <a:avLst/>
          </a:prstGeom>
          <a:solidFill>
            <a:srgbClr val="f5f5f5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3" name="CustomShape 33"/>
          <p:cNvSpPr/>
          <p:nvPr/>
        </p:nvSpPr>
        <p:spPr>
          <a:xfrm>
            <a:off x="1157400" y="6030000"/>
            <a:ext cx="960120" cy="18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Ex: vredan ➜ vredni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CustomShape 1"/>
          <p:cNvSpPr/>
          <p:nvPr/>
        </p:nvSpPr>
        <p:spPr>
          <a:xfrm>
            <a:off x="0" y="6867000"/>
            <a:ext cx="10688040" cy="6912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6442560" y="801360"/>
            <a:ext cx="2030040" cy="88452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6" name="CustomShape 3"/>
          <p:cNvSpPr/>
          <p:nvPr/>
        </p:nvSpPr>
        <p:spPr>
          <a:xfrm>
            <a:off x="2211840" y="801720"/>
            <a:ext cx="2026080" cy="88452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7" name="CustomShape 4"/>
          <p:cNvSpPr/>
          <p:nvPr/>
        </p:nvSpPr>
        <p:spPr>
          <a:xfrm>
            <a:off x="8573400" y="799200"/>
            <a:ext cx="2026080" cy="88452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38" name="CustomShape 5"/>
          <p:cNvSpPr/>
          <p:nvPr/>
        </p:nvSpPr>
        <p:spPr>
          <a:xfrm>
            <a:off x="88200" y="347400"/>
            <a:ext cx="2026440" cy="206640"/>
          </a:xfrm>
          <a:prstGeom prst="rect">
            <a:avLst/>
          </a:prstGeom>
          <a:solidFill>
            <a:srgbClr val="ffe0b2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Names of things.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CustomShape 6"/>
          <p:cNvSpPr/>
          <p:nvPr/>
        </p:nvSpPr>
        <p:spPr>
          <a:xfrm>
            <a:off x="87840" y="800280"/>
            <a:ext cx="2026080" cy="88452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0" name="Line 7"/>
          <p:cNvSpPr/>
          <p:nvPr/>
        </p:nvSpPr>
        <p:spPr>
          <a:xfrm>
            <a:off x="89280" y="947160"/>
            <a:ext cx="203004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1" name="Line 8"/>
          <p:cNvSpPr/>
          <p:nvPr/>
        </p:nvSpPr>
        <p:spPr>
          <a:xfrm>
            <a:off x="754200" y="799920"/>
            <a:ext cx="360" cy="8895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2" name="Line 9"/>
          <p:cNvSpPr/>
          <p:nvPr/>
        </p:nvSpPr>
        <p:spPr>
          <a:xfrm>
            <a:off x="1469160" y="799920"/>
            <a:ext cx="360" cy="8895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3" name="CustomShape 10"/>
          <p:cNvSpPr/>
          <p:nvPr/>
        </p:nvSpPr>
        <p:spPr>
          <a:xfrm>
            <a:off x="137160" y="81864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CustomShape 11"/>
          <p:cNvSpPr/>
          <p:nvPr/>
        </p:nvSpPr>
        <p:spPr>
          <a:xfrm>
            <a:off x="265680" y="1182600"/>
            <a:ext cx="261360" cy="19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ø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CustomShape 12"/>
          <p:cNvSpPr/>
          <p:nvPr/>
        </p:nvSpPr>
        <p:spPr>
          <a:xfrm>
            <a:off x="1636920" y="1182600"/>
            <a:ext cx="315000" cy="190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-a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CustomShape 13"/>
          <p:cNvSpPr/>
          <p:nvPr/>
        </p:nvSpPr>
        <p:spPr>
          <a:xfrm>
            <a:off x="960120" y="1170360"/>
            <a:ext cx="388440" cy="288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-o</a:t>
            </a:r>
            <a:br>
              <a:rPr sz="1800"/>
            </a:b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-e</a:t>
            </a:r>
            <a:r>
              <a:rPr b="0" lang="en-US" sz="1000" spc="-1" strike="noStrike" baseline="30000">
                <a:solidFill>
                  <a:srgbClr val="000000"/>
                </a:solidFill>
                <a:latin typeface="Calibri"/>
                <a:ea typeface="Calibri"/>
              </a:rPr>
              <a:t>1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CustomShape 14"/>
          <p:cNvSpPr/>
          <p:nvPr/>
        </p:nvSpPr>
        <p:spPr>
          <a:xfrm>
            <a:off x="90720" y="2984400"/>
            <a:ext cx="2026080" cy="70560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48" name="CustomShape 15"/>
          <p:cNvSpPr/>
          <p:nvPr/>
        </p:nvSpPr>
        <p:spPr>
          <a:xfrm>
            <a:off x="156240" y="3026160"/>
            <a:ext cx="1512360" cy="120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M. plural nouns ending with: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CustomShape 16"/>
          <p:cNvSpPr/>
          <p:nvPr/>
        </p:nvSpPr>
        <p:spPr>
          <a:xfrm>
            <a:off x="171360" y="3203280"/>
            <a:ext cx="456120" cy="37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-k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➜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-ci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-g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➜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-zi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-h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➜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-si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Line 17"/>
          <p:cNvSpPr/>
          <p:nvPr/>
        </p:nvSpPr>
        <p:spPr>
          <a:xfrm>
            <a:off x="1175400" y="3464640"/>
            <a:ext cx="942840" cy="360"/>
          </a:xfrm>
          <a:prstGeom prst="line">
            <a:avLst/>
          </a:prstGeom>
          <a:ln w="6480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88560" rIns="8856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1" name="CustomShape 18"/>
          <p:cNvSpPr/>
          <p:nvPr/>
        </p:nvSpPr>
        <p:spPr>
          <a:xfrm>
            <a:off x="1253880" y="3517920"/>
            <a:ext cx="692280" cy="11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Ex: jezik ➜ jezici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Line 19"/>
          <p:cNvSpPr/>
          <p:nvPr/>
        </p:nvSpPr>
        <p:spPr>
          <a:xfrm flipH="1">
            <a:off x="1177560" y="3464640"/>
            <a:ext cx="360" cy="231120"/>
          </a:xfrm>
          <a:prstGeom prst="line">
            <a:avLst/>
          </a:prstGeom>
          <a:ln w="6480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88560" rIns="88560" tIns="43560" bIns="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3" name="CustomShape 29"/>
          <p:cNvSpPr/>
          <p:nvPr/>
        </p:nvSpPr>
        <p:spPr>
          <a:xfrm>
            <a:off x="87840" y="5121720"/>
            <a:ext cx="2026080" cy="63216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4" name="CustomShape 30"/>
          <p:cNvSpPr/>
          <p:nvPr/>
        </p:nvSpPr>
        <p:spPr>
          <a:xfrm>
            <a:off x="923400" y="5173920"/>
            <a:ext cx="1157760" cy="49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pas ➜ psi (see: movable </a:t>
            </a:r>
            <a:r>
              <a:rPr b="0" i="1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)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posao ➜ poslovi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rame ➜ ramena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sto ➜ stolovi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vreme ➜ vremena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CustomShape 32"/>
          <p:cNvSpPr/>
          <p:nvPr/>
        </p:nvSpPr>
        <p:spPr>
          <a:xfrm>
            <a:off x="88200" y="6015240"/>
            <a:ext cx="2026080" cy="75816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6" name="CustomShape 36"/>
          <p:cNvSpPr/>
          <p:nvPr/>
        </p:nvSpPr>
        <p:spPr>
          <a:xfrm>
            <a:off x="156240" y="6066000"/>
            <a:ext cx="1918440" cy="37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Remove last </a:t>
            </a:r>
            <a:r>
              <a:rPr b="0" i="1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before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changing the ending for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many words ending in -ak, -ac, -an, -ar.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5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b="0" lang="en-US" sz="5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Exceptions: Male names ending in -an, and usually when </a:t>
            </a:r>
            <a:r>
              <a:rPr b="0" i="1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is the only vowel. Ex: star ➜ stari.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Line 40"/>
          <p:cNvSpPr/>
          <p:nvPr/>
        </p:nvSpPr>
        <p:spPr>
          <a:xfrm>
            <a:off x="1172880" y="6243480"/>
            <a:ext cx="942840" cy="360"/>
          </a:xfrm>
          <a:prstGeom prst="line">
            <a:avLst/>
          </a:prstGeom>
          <a:ln w="6480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88560" rIns="8856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8" name="Line 41"/>
          <p:cNvSpPr/>
          <p:nvPr/>
        </p:nvSpPr>
        <p:spPr>
          <a:xfrm flipH="1">
            <a:off x="1176840" y="6010200"/>
            <a:ext cx="360" cy="231120"/>
          </a:xfrm>
          <a:prstGeom prst="line">
            <a:avLst/>
          </a:prstGeom>
          <a:ln w="6480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88560" rIns="88560" tIns="43560" bIns="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59" name="Line 44"/>
          <p:cNvSpPr/>
          <p:nvPr/>
        </p:nvSpPr>
        <p:spPr>
          <a:xfrm>
            <a:off x="6443280" y="1085040"/>
            <a:ext cx="20314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0" name="Line 45"/>
          <p:cNvSpPr/>
          <p:nvPr/>
        </p:nvSpPr>
        <p:spPr>
          <a:xfrm>
            <a:off x="7495560" y="799920"/>
            <a:ext cx="360" cy="8895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1" name="Line 46"/>
          <p:cNvSpPr/>
          <p:nvPr/>
        </p:nvSpPr>
        <p:spPr>
          <a:xfrm flipH="1">
            <a:off x="6942240" y="942480"/>
            <a:ext cx="360" cy="747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2" name="Line 47"/>
          <p:cNvSpPr/>
          <p:nvPr/>
        </p:nvSpPr>
        <p:spPr>
          <a:xfrm flipH="1">
            <a:off x="8003160" y="942480"/>
            <a:ext cx="360" cy="747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3" name="CustomShape 48"/>
          <p:cNvSpPr/>
          <p:nvPr/>
        </p:nvSpPr>
        <p:spPr>
          <a:xfrm>
            <a:off x="6555960" y="1227240"/>
            <a:ext cx="388440" cy="28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-om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-em</a:t>
            </a:r>
            <a:r>
              <a:rPr b="0" lang="en-US" sz="1000" spc="-1" strike="noStrike" baseline="30000">
                <a:solidFill>
                  <a:srgbClr val="000000"/>
                </a:solidFill>
                <a:latin typeface="Calibri"/>
                <a:ea typeface="Calibri"/>
              </a:rPr>
              <a:t>1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CustomShape 49"/>
          <p:cNvSpPr/>
          <p:nvPr/>
        </p:nvSpPr>
        <p:spPr>
          <a:xfrm>
            <a:off x="7018560" y="1260720"/>
            <a:ext cx="362160" cy="209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-u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CustomShape 50"/>
          <p:cNvSpPr/>
          <p:nvPr/>
        </p:nvSpPr>
        <p:spPr>
          <a:xfrm>
            <a:off x="7593840" y="1287720"/>
            <a:ext cx="294480" cy="169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-oj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CustomShape 51"/>
          <p:cNvSpPr/>
          <p:nvPr/>
        </p:nvSpPr>
        <p:spPr>
          <a:xfrm>
            <a:off x="8139960" y="1310760"/>
            <a:ext cx="168840" cy="11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-i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CustomShape 52"/>
          <p:cNvSpPr/>
          <p:nvPr/>
        </p:nvSpPr>
        <p:spPr>
          <a:xfrm>
            <a:off x="6439320" y="4910040"/>
            <a:ext cx="2026080" cy="45792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8" name="Line 53"/>
          <p:cNvSpPr/>
          <p:nvPr/>
        </p:nvSpPr>
        <p:spPr>
          <a:xfrm>
            <a:off x="7474680" y="5149440"/>
            <a:ext cx="991440" cy="360"/>
          </a:xfrm>
          <a:prstGeom prst="line">
            <a:avLst/>
          </a:prstGeom>
          <a:ln w="6480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88560" rIns="8856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69" name="CustomShape 54"/>
          <p:cNvSpPr/>
          <p:nvPr/>
        </p:nvSpPr>
        <p:spPr>
          <a:xfrm>
            <a:off x="6511320" y="5081040"/>
            <a:ext cx="967680" cy="14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-ska, -ška, -čka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CustomShape 55"/>
          <p:cNvSpPr/>
          <p:nvPr/>
        </p:nvSpPr>
        <p:spPr>
          <a:xfrm>
            <a:off x="7560000" y="5205600"/>
            <a:ext cx="8604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Ex: Poljska ➜ Poljskoj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CustomShape 56"/>
          <p:cNvSpPr/>
          <p:nvPr/>
        </p:nvSpPr>
        <p:spPr>
          <a:xfrm>
            <a:off x="6507360" y="3029040"/>
            <a:ext cx="1261440" cy="11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F    singular nouns ending with: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CustomShape 57"/>
          <p:cNvSpPr/>
          <p:nvPr/>
        </p:nvSpPr>
        <p:spPr>
          <a:xfrm>
            <a:off x="6508800" y="3203280"/>
            <a:ext cx="604800" cy="498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-ka*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➜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-ci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-ga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➜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-zi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-ha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➜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-si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CustomShape 58"/>
          <p:cNvSpPr/>
          <p:nvPr/>
        </p:nvSpPr>
        <p:spPr>
          <a:xfrm>
            <a:off x="7882560" y="3021480"/>
            <a:ext cx="438120" cy="50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Ex: 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Americi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knjizi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eposi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CustomShape 59"/>
          <p:cNvSpPr/>
          <p:nvPr/>
        </p:nvSpPr>
        <p:spPr>
          <a:xfrm>
            <a:off x="777240" y="3182040"/>
            <a:ext cx="1236960" cy="236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Applies for nouns in all cases, if the added ending starts with </a:t>
            </a:r>
            <a:r>
              <a:rPr b="0" i="1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i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60"/>
          <p:cNvSpPr/>
          <p:nvPr/>
        </p:nvSpPr>
        <p:spPr>
          <a:xfrm>
            <a:off x="7104960" y="3207240"/>
            <a:ext cx="661680" cy="28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* Except with</a:t>
            </a:r>
            <a:br>
              <a:rPr sz="1800"/>
            </a:b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  female names.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66"/>
          <p:cNvSpPr/>
          <p:nvPr/>
        </p:nvSpPr>
        <p:spPr>
          <a:xfrm>
            <a:off x="4324680" y="801360"/>
            <a:ext cx="2026080" cy="88452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77" name="CustomShape 67"/>
          <p:cNvSpPr/>
          <p:nvPr/>
        </p:nvSpPr>
        <p:spPr>
          <a:xfrm>
            <a:off x="4461480" y="1227240"/>
            <a:ext cx="335160" cy="28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-og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-eg</a:t>
            </a:r>
            <a:r>
              <a:rPr b="0" lang="en-US" sz="1000" spc="-1" strike="noStrike" baseline="30000">
                <a:solidFill>
                  <a:srgbClr val="000000"/>
                </a:solidFill>
                <a:latin typeface="Calibri"/>
                <a:ea typeface="Calibri"/>
              </a:rPr>
              <a:t>1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68"/>
          <p:cNvSpPr/>
          <p:nvPr/>
        </p:nvSpPr>
        <p:spPr>
          <a:xfrm>
            <a:off x="4932000" y="1265400"/>
            <a:ext cx="315000" cy="19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-a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9"/>
          <p:cNvSpPr/>
          <p:nvPr/>
        </p:nvSpPr>
        <p:spPr>
          <a:xfrm>
            <a:off x="5686560" y="1260000"/>
            <a:ext cx="334080" cy="20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-e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CustomShape 70"/>
          <p:cNvSpPr/>
          <p:nvPr/>
        </p:nvSpPr>
        <p:spPr>
          <a:xfrm>
            <a:off x="4325400" y="2984400"/>
            <a:ext cx="2026080" cy="168084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1" name="CustomShape 71"/>
          <p:cNvSpPr/>
          <p:nvPr/>
        </p:nvSpPr>
        <p:spPr>
          <a:xfrm>
            <a:off x="4393440" y="3028680"/>
            <a:ext cx="1915200" cy="159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blizu — near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pored — next to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levo od — left of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ispred — in front of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ispod — below, under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između — between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pre — before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bez — without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kod — at (home)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tokom — during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do — to, until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od — from (someone/thing/where) —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   </a:t>
            </a:r>
            <a:r>
              <a:rPr b="0" i="1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reverse of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do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iz — from, out of — </a:t>
            </a:r>
            <a:r>
              <a:rPr b="0" i="1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reverse of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u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sa — from (off) — </a:t>
            </a:r>
            <a:r>
              <a:rPr b="0" i="1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reverse of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72"/>
          <p:cNvSpPr/>
          <p:nvPr/>
        </p:nvSpPr>
        <p:spPr>
          <a:xfrm>
            <a:off x="4326120" y="4909680"/>
            <a:ext cx="2026080" cy="98388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3" name="CustomShape 73"/>
          <p:cNvSpPr/>
          <p:nvPr/>
        </p:nvSpPr>
        <p:spPr>
          <a:xfrm>
            <a:off x="6507360" y="5657400"/>
            <a:ext cx="1796400" cy="94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Locative: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u — in, in (month of year)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na — on, at, in (language)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po — all over, all around, according to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o — about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5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US" sz="5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Dative: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prema — toward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ka, k — toward (movement only)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uprkos (adv.) — despite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Line 75"/>
          <p:cNvSpPr/>
          <p:nvPr/>
        </p:nvSpPr>
        <p:spPr>
          <a:xfrm>
            <a:off x="3015720" y="799920"/>
            <a:ext cx="360" cy="29268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5" name="Line 76"/>
          <p:cNvSpPr/>
          <p:nvPr/>
        </p:nvSpPr>
        <p:spPr>
          <a:xfrm>
            <a:off x="3634200" y="802080"/>
            <a:ext cx="360" cy="8895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6" name="Line 82"/>
          <p:cNvSpPr/>
          <p:nvPr/>
        </p:nvSpPr>
        <p:spPr>
          <a:xfrm flipV="1">
            <a:off x="2210040" y="1458720"/>
            <a:ext cx="80316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7" name="Line 83"/>
          <p:cNvSpPr/>
          <p:nvPr/>
        </p:nvSpPr>
        <p:spPr>
          <a:xfrm flipV="1">
            <a:off x="2206440" y="1314360"/>
            <a:ext cx="80316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88" name="CustomShape 84"/>
          <p:cNvSpPr/>
          <p:nvPr/>
        </p:nvSpPr>
        <p:spPr>
          <a:xfrm>
            <a:off x="3776400" y="1182600"/>
            <a:ext cx="329040" cy="2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-u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87"/>
          <p:cNvSpPr/>
          <p:nvPr/>
        </p:nvSpPr>
        <p:spPr>
          <a:xfrm>
            <a:off x="2210400" y="2984400"/>
            <a:ext cx="2026080" cy="82728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90" name="CustomShape 88"/>
          <p:cNvSpPr/>
          <p:nvPr/>
        </p:nvSpPr>
        <p:spPr>
          <a:xfrm>
            <a:off x="2278440" y="3028680"/>
            <a:ext cx="1914120" cy="73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za — for (recipient, goal)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kroz — through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u — to (with closed space), on (day of week)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na — to (with open space or event)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po — for (intention, goal)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uz — with (combination), up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niz — down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CustomShape 90"/>
          <p:cNvSpPr/>
          <p:nvPr/>
        </p:nvSpPr>
        <p:spPr>
          <a:xfrm>
            <a:off x="8573400" y="649080"/>
            <a:ext cx="387720" cy="11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Singular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Line 91"/>
          <p:cNvSpPr/>
          <p:nvPr/>
        </p:nvSpPr>
        <p:spPr>
          <a:xfrm>
            <a:off x="9628920" y="796320"/>
            <a:ext cx="360" cy="8895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93" name="Line 92"/>
          <p:cNvSpPr/>
          <p:nvPr/>
        </p:nvSpPr>
        <p:spPr>
          <a:xfrm flipH="1">
            <a:off x="9074520" y="942480"/>
            <a:ext cx="360" cy="747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94" name="CustomShape 93"/>
          <p:cNvSpPr/>
          <p:nvPr/>
        </p:nvSpPr>
        <p:spPr>
          <a:xfrm>
            <a:off x="9220320" y="1227240"/>
            <a:ext cx="346320" cy="288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-om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-em</a:t>
            </a:r>
            <a:r>
              <a:rPr b="0" lang="en-US" sz="1000" spc="-1" strike="noStrike" baseline="30000">
                <a:solidFill>
                  <a:srgbClr val="000000"/>
                </a:solidFill>
                <a:latin typeface="Calibri"/>
                <a:ea typeface="Calibri"/>
              </a:rPr>
              <a:t>1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CustomShape 94"/>
          <p:cNvSpPr/>
          <p:nvPr/>
        </p:nvSpPr>
        <p:spPr>
          <a:xfrm>
            <a:off x="9951840" y="1265040"/>
            <a:ext cx="312840" cy="18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-om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CustomShape 95"/>
          <p:cNvSpPr/>
          <p:nvPr/>
        </p:nvSpPr>
        <p:spPr>
          <a:xfrm>
            <a:off x="8656560" y="1227240"/>
            <a:ext cx="308880" cy="2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-im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101"/>
          <p:cNvSpPr/>
          <p:nvPr/>
        </p:nvSpPr>
        <p:spPr>
          <a:xfrm>
            <a:off x="8573760" y="2984400"/>
            <a:ext cx="2026080" cy="30240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98" name="CustomShape 102"/>
          <p:cNvSpPr/>
          <p:nvPr/>
        </p:nvSpPr>
        <p:spPr>
          <a:xfrm>
            <a:off x="8573400" y="2832840"/>
            <a:ext cx="604080" cy="6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Prepositions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103"/>
          <p:cNvSpPr/>
          <p:nvPr/>
        </p:nvSpPr>
        <p:spPr>
          <a:xfrm>
            <a:off x="8640360" y="3028680"/>
            <a:ext cx="1777680" cy="256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sa, s — with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Don’t include </a:t>
            </a:r>
            <a:r>
              <a:rPr b="0" i="1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sa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for tools and transport.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CustomShape 105"/>
          <p:cNvSpPr/>
          <p:nvPr/>
        </p:nvSpPr>
        <p:spPr>
          <a:xfrm>
            <a:off x="145800" y="6954120"/>
            <a:ext cx="6482880" cy="51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1. Used with trailing soft consonants: c, ć, č, đ, dž, j, lj, nj, š, ž, except M. names in vocative.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2. Used with M. monosyllabic nouns.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3. Don’t change ending for many  F.  names. Words ending with -ica use -ice.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4. Some nouns can optionally use -ju instead of -i, and the </a:t>
            </a:r>
            <a:r>
              <a:rPr b="0" i="1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j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might alter preceding consonants or be absorbed. Ex: reč ➜ rečju • ljubav ➜ ljubavlju • mladost ➜ mladošću.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CustomShape 107"/>
          <p:cNvSpPr/>
          <p:nvPr/>
        </p:nvSpPr>
        <p:spPr>
          <a:xfrm>
            <a:off x="2210760" y="644760"/>
            <a:ext cx="387720" cy="11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Singular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108"/>
          <p:cNvSpPr/>
          <p:nvPr/>
        </p:nvSpPr>
        <p:spPr>
          <a:xfrm>
            <a:off x="4322160" y="644760"/>
            <a:ext cx="387720" cy="11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Singular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109"/>
          <p:cNvSpPr/>
          <p:nvPr/>
        </p:nvSpPr>
        <p:spPr>
          <a:xfrm>
            <a:off x="6442560" y="644760"/>
            <a:ext cx="387720" cy="11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Singular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110"/>
          <p:cNvSpPr/>
          <p:nvPr/>
        </p:nvSpPr>
        <p:spPr>
          <a:xfrm>
            <a:off x="806400" y="81864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111"/>
          <p:cNvSpPr/>
          <p:nvPr/>
        </p:nvSpPr>
        <p:spPr>
          <a:xfrm>
            <a:off x="1515960" y="81864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F.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CustomShape 114"/>
          <p:cNvSpPr/>
          <p:nvPr/>
        </p:nvSpPr>
        <p:spPr>
          <a:xfrm>
            <a:off x="6487560" y="96048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ADJ.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115"/>
          <p:cNvSpPr/>
          <p:nvPr/>
        </p:nvSpPr>
        <p:spPr>
          <a:xfrm>
            <a:off x="6989040" y="96048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NOUN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116"/>
          <p:cNvSpPr/>
          <p:nvPr/>
        </p:nvSpPr>
        <p:spPr>
          <a:xfrm>
            <a:off x="7533720" y="96048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ADJ.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117"/>
          <p:cNvSpPr/>
          <p:nvPr/>
        </p:nvSpPr>
        <p:spPr>
          <a:xfrm>
            <a:off x="8041320" y="96048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NOUN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Line 118"/>
          <p:cNvSpPr/>
          <p:nvPr/>
        </p:nvSpPr>
        <p:spPr>
          <a:xfrm>
            <a:off x="4323240" y="942480"/>
            <a:ext cx="20314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1" name="Line 119"/>
          <p:cNvSpPr/>
          <p:nvPr/>
        </p:nvSpPr>
        <p:spPr>
          <a:xfrm>
            <a:off x="4323240" y="1085040"/>
            <a:ext cx="20314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2" name="Line 120"/>
          <p:cNvSpPr/>
          <p:nvPr/>
        </p:nvSpPr>
        <p:spPr>
          <a:xfrm>
            <a:off x="5374800" y="799920"/>
            <a:ext cx="360" cy="8895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3" name="Line 121"/>
          <p:cNvSpPr/>
          <p:nvPr/>
        </p:nvSpPr>
        <p:spPr>
          <a:xfrm flipH="1">
            <a:off x="4822560" y="942480"/>
            <a:ext cx="360" cy="747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4" name="CustomShape 122"/>
          <p:cNvSpPr/>
          <p:nvPr/>
        </p:nvSpPr>
        <p:spPr>
          <a:xfrm>
            <a:off x="4364640" y="81828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CustomShape 123"/>
          <p:cNvSpPr/>
          <p:nvPr/>
        </p:nvSpPr>
        <p:spPr>
          <a:xfrm>
            <a:off x="5428080" y="81972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F.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124"/>
          <p:cNvSpPr/>
          <p:nvPr/>
        </p:nvSpPr>
        <p:spPr>
          <a:xfrm>
            <a:off x="4367160" y="96048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ADJ.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125"/>
          <p:cNvSpPr/>
          <p:nvPr/>
        </p:nvSpPr>
        <p:spPr>
          <a:xfrm>
            <a:off x="4868280" y="96048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NOUN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Line 131"/>
          <p:cNvSpPr/>
          <p:nvPr/>
        </p:nvSpPr>
        <p:spPr>
          <a:xfrm flipV="1">
            <a:off x="2207520" y="1085040"/>
            <a:ext cx="80676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19" name="CustomShape 132"/>
          <p:cNvSpPr/>
          <p:nvPr/>
        </p:nvSpPr>
        <p:spPr>
          <a:xfrm>
            <a:off x="2350080" y="1333800"/>
            <a:ext cx="536040" cy="10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LIVING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Line 138"/>
          <p:cNvSpPr/>
          <p:nvPr/>
        </p:nvSpPr>
        <p:spPr>
          <a:xfrm>
            <a:off x="8573400" y="1085040"/>
            <a:ext cx="20314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1" name="CustomShape 141"/>
          <p:cNvSpPr/>
          <p:nvPr/>
        </p:nvSpPr>
        <p:spPr>
          <a:xfrm>
            <a:off x="8618040" y="960480"/>
            <a:ext cx="252720" cy="1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ADJ.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142"/>
          <p:cNvSpPr/>
          <p:nvPr/>
        </p:nvSpPr>
        <p:spPr>
          <a:xfrm>
            <a:off x="9123120" y="96048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NOUN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CustomShape 144"/>
          <p:cNvSpPr/>
          <p:nvPr/>
        </p:nvSpPr>
        <p:spPr>
          <a:xfrm>
            <a:off x="8573400" y="1919520"/>
            <a:ext cx="2026080" cy="81900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24" name="CustomShape 150"/>
          <p:cNvSpPr/>
          <p:nvPr/>
        </p:nvSpPr>
        <p:spPr>
          <a:xfrm>
            <a:off x="8573040" y="1763280"/>
            <a:ext cx="387720" cy="11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Plural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158"/>
          <p:cNvSpPr/>
          <p:nvPr/>
        </p:nvSpPr>
        <p:spPr>
          <a:xfrm>
            <a:off x="7610040" y="2343960"/>
            <a:ext cx="244440" cy="20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-im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159"/>
          <p:cNvSpPr/>
          <p:nvPr/>
        </p:nvSpPr>
        <p:spPr>
          <a:xfrm>
            <a:off x="8044920" y="2339640"/>
            <a:ext cx="366840" cy="20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-ama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160"/>
          <p:cNvSpPr/>
          <p:nvPr/>
        </p:nvSpPr>
        <p:spPr>
          <a:xfrm>
            <a:off x="6516000" y="2343960"/>
            <a:ext cx="303840" cy="21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-im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161"/>
          <p:cNvSpPr/>
          <p:nvPr/>
        </p:nvSpPr>
        <p:spPr>
          <a:xfrm>
            <a:off x="7016400" y="2230560"/>
            <a:ext cx="366840" cy="17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-ima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CustomShape 162"/>
          <p:cNvSpPr/>
          <p:nvPr/>
        </p:nvSpPr>
        <p:spPr>
          <a:xfrm>
            <a:off x="7080480" y="2495160"/>
            <a:ext cx="366840" cy="19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-ovima</a:t>
            </a:r>
            <a:r>
              <a:rPr b="0" lang="en-US" sz="700" spc="-1" strike="noStrike" baseline="30000">
                <a:solidFill>
                  <a:srgbClr val="000000"/>
                </a:solidFill>
                <a:latin typeface="Calibri"/>
                <a:ea typeface="Calibri"/>
              </a:rPr>
              <a:t>2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-evima</a:t>
            </a:r>
            <a:r>
              <a:rPr b="0" lang="en-US" sz="700" spc="-1" strike="noStrike" baseline="30000">
                <a:solidFill>
                  <a:srgbClr val="000000"/>
                </a:solidFill>
                <a:latin typeface="Calibri"/>
                <a:ea typeface="Calibri"/>
              </a:rPr>
              <a:t>1,2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CustomShape 163"/>
          <p:cNvSpPr/>
          <p:nvPr/>
        </p:nvSpPr>
        <p:spPr>
          <a:xfrm>
            <a:off x="6446520" y="1919520"/>
            <a:ext cx="2026440" cy="81900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1" name="Line 165"/>
          <p:cNvSpPr/>
          <p:nvPr/>
        </p:nvSpPr>
        <p:spPr>
          <a:xfrm>
            <a:off x="6441120" y="2201760"/>
            <a:ext cx="20314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2" name="Line 166"/>
          <p:cNvSpPr/>
          <p:nvPr/>
        </p:nvSpPr>
        <p:spPr>
          <a:xfrm>
            <a:off x="7493040" y="1917000"/>
            <a:ext cx="360" cy="8269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3" name="Line 167"/>
          <p:cNvSpPr/>
          <p:nvPr/>
        </p:nvSpPr>
        <p:spPr>
          <a:xfrm>
            <a:off x="6940080" y="2059200"/>
            <a:ext cx="360" cy="68508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4" name="Line 168"/>
          <p:cNvSpPr/>
          <p:nvPr/>
        </p:nvSpPr>
        <p:spPr>
          <a:xfrm>
            <a:off x="8001720" y="2059200"/>
            <a:ext cx="360" cy="68508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35" name="CustomShape 169"/>
          <p:cNvSpPr/>
          <p:nvPr/>
        </p:nvSpPr>
        <p:spPr>
          <a:xfrm>
            <a:off x="6446520" y="1763280"/>
            <a:ext cx="387720" cy="11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Plural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CustomShape 172"/>
          <p:cNvSpPr/>
          <p:nvPr/>
        </p:nvSpPr>
        <p:spPr>
          <a:xfrm>
            <a:off x="6487920" y="207684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ADJ.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CustomShape 173"/>
          <p:cNvSpPr/>
          <p:nvPr/>
        </p:nvSpPr>
        <p:spPr>
          <a:xfrm>
            <a:off x="6989040" y="207684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NOUN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174"/>
          <p:cNvSpPr/>
          <p:nvPr/>
        </p:nvSpPr>
        <p:spPr>
          <a:xfrm>
            <a:off x="7533720" y="207684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ADJ.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175"/>
          <p:cNvSpPr/>
          <p:nvPr/>
        </p:nvSpPr>
        <p:spPr>
          <a:xfrm>
            <a:off x="8042400" y="207684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NOUN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Line 176"/>
          <p:cNvSpPr/>
          <p:nvPr/>
        </p:nvSpPr>
        <p:spPr>
          <a:xfrm>
            <a:off x="6936120" y="2462760"/>
            <a:ext cx="552600" cy="360"/>
          </a:xfrm>
          <a:prstGeom prst="line">
            <a:avLst/>
          </a:prstGeom>
          <a:ln w="6480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88560" rIns="8856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41" name="CustomShape 177"/>
          <p:cNvSpPr/>
          <p:nvPr/>
        </p:nvSpPr>
        <p:spPr>
          <a:xfrm>
            <a:off x="5678280" y="2228400"/>
            <a:ext cx="334440" cy="20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-a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CustomShape 178"/>
          <p:cNvSpPr/>
          <p:nvPr/>
        </p:nvSpPr>
        <p:spPr>
          <a:xfrm>
            <a:off x="4632840" y="2343960"/>
            <a:ext cx="303840" cy="21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-ih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CustomShape 179"/>
          <p:cNvSpPr/>
          <p:nvPr/>
        </p:nvSpPr>
        <p:spPr>
          <a:xfrm>
            <a:off x="5679720" y="2522880"/>
            <a:ext cx="460440" cy="1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-ova</a:t>
            </a:r>
            <a:r>
              <a:rPr b="0" lang="en-US" sz="700" spc="-1" strike="noStrike" baseline="30000">
                <a:solidFill>
                  <a:srgbClr val="000000"/>
                </a:solidFill>
                <a:latin typeface="Calibri"/>
                <a:ea typeface="Calibri"/>
              </a:rPr>
              <a:t>2</a:t>
            </a:r>
            <a:r>
              <a:rPr b="0" lang="en-US" sz="8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-eva</a:t>
            </a:r>
            <a:r>
              <a:rPr b="0" lang="en-US" sz="700" spc="-1" strike="noStrike" baseline="30000">
                <a:solidFill>
                  <a:srgbClr val="000000"/>
                </a:solidFill>
                <a:latin typeface="Calibri"/>
                <a:ea typeface="Calibri"/>
              </a:rPr>
              <a:t>1,2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180"/>
          <p:cNvSpPr/>
          <p:nvPr/>
        </p:nvSpPr>
        <p:spPr>
          <a:xfrm>
            <a:off x="4320720" y="1918080"/>
            <a:ext cx="2026080" cy="82116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45" name="Line 182"/>
          <p:cNvSpPr/>
          <p:nvPr/>
        </p:nvSpPr>
        <p:spPr>
          <a:xfrm>
            <a:off x="4320720" y="2201760"/>
            <a:ext cx="20314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46" name="Line 183"/>
          <p:cNvSpPr/>
          <p:nvPr/>
        </p:nvSpPr>
        <p:spPr>
          <a:xfrm>
            <a:off x="5372640" y="2059200"/>
            <a:ext cx="360" cy="68508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47" name="CustomShape 184"/>
          <p:cNvSpPr/>
          <p:nvPr/>
        </p:nvSpPr>
        <p:spPr>
          <a:xfrm>
            <a:off x="4325040" y="1762920"/>
            <a:ext cx="387720" cy="11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Plural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CustomShape 186"/>
          <p:cNvSpPr/>
          <p:nvPr/>
        </p:nvSpPr>
        <p:spPr>
          <a:xfrm>
            <a:off x="4367520" y="207684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ADJ.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CustomShape 187"/>
          <p:cNvSpPr/>
          <p:nvPr/>
        </p:nvSpPr>
        <p:spPr>
          <a:xfrm>
            <a:off x="5427000" y="207684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NOUN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Line 188"/>
          <p:cNvSpPr/>
          <p:nvPr/>
        </p:nvSpPr>
        <p:spPr>
          <a:xfrm>
            <a:off x="5367600" y="2507760"/>
            <a:ext cx="981720" cy="360"/>
          </a:xfrm>
          <a:prstGeom prst="line">
            <a:avLst/>
          </a:prstGeom>
          <a:ln w="6480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88560" rIns="8856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1" name="CustomShape 189"/>
          <p:cNvSpPr/>
          <p:nvPr/>
        </p:nvSpPr>
        <p:spPr>
          <a:xfrm>
            <a:off x="3227040" y="2272680"/>
            <a:ext cx="785160" cy="20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500" spc="-1" strike="noStrike">
                <a:solidFill>
                  <a:srgbClr val="000000"/>
                </a:solidFill>
                <a:latin typeface="Calibri"/>
                <a:ea typeface="Calibri"/>
              </a:rPr>
              <a:t>◀️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nominative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191"/>
          <p:cNvSpPr/>
          <p:nvPr/>
        </p:nvSpPr>
        <p:spPr>
          <a:xfrm>
            <a:off x="2410200" y="2148120"/>
            <a:ext cx="366840" cy="20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-e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192"/>
          <p:cNvSpPr/>
          <p:nvPr/>
        </p:nvSpPr>
        <p:spPr>
          <a:xfrm>
            <a:off x="2400840" y="2521800"/>
            <a:ext cx="460440" cy="1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-ove</a:t>
            </a:r>
            <a:r>
              <a:rPr b="0" lang="en-US" sz="700" spc="-1" strike="noStrike" baseline="30000">
                <a:solidFill>
                  <a:srgbClr val="000000"/>
                </a:solidFill>
                <a:latin typeface="Calibri"/>
                <a:ea typeface="Calibri"/>
              </a:rPr>
              <a:t>2</a:t>
            </a:r>
            <a:r>
              <a:rPr b="0" lang="en-US" sz="8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-eve</a:t>
            </a:r>
            <a:r>
              <a:rPr b="0" lang="en-US" sz="700" spc="-1" strike="noStrike" baseline="30000">
                <a:solidFill>
                  <a:srgbClr val="000000"/>
                </a:solidFill>
                <a:latin typeface="Calibri"/>
                <a:ea typeface="Calibri"/>
              </a:rPr>
              <a:t>1,2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CustomShape 193"/>
          <p:cNvSpPr/>
          <p:nvPr/>
        </p:nvSpPr>
        <p:spPr>
          <a:xfrm>
            <a:off x="2212920" y="1916640"/>
            <a:ext cx="2026080" cy="82116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5" name="Line 195"/>
          <p:cNvSpPr/>
          <p:nvPr/>
        </p:nvSpPr>
        <p:spPr>
          <a:xfrm>
            <a:off x="3013200" y="1917000"/>
            <a:ext cx="360" cy="8269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6" name="CustomShape 196"/>
          <p:cNvSpPr/>
          <p:nvPr/>
        </p:nvSpPr>
        <p:spPr>
          <a:xfrm>
            <a:off x="2212920" y="1760760"/>
            <a:ext cx="387720" cy="11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Plural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Line 199"/>
          <p:cNvSpPr/>
          <p:nvPr/>
        </p:nvSpPr>
        <p:spPr>
          <a:xfrm flipV="1">
            <a:off x="2210040" y="2503800"/>
            <a:ext cx="806760" cy="360"/>
          </a:xfrm>
          <a:prstGeom prst="line">
            <a:avLst/>
          </a:prstGeom>
          <a:ln w="6480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88560" rIns="8856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58" name="CustomShape 200"/>
          <p:cNvSpPr/>
          <p:nvPr/>
        </p:nvSpPr>
        <p:spPr>
          <a:xfrm>
            <a:off x="89280" y="1761480"/>
            <a:ext cx="309960" cy="7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Plural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203"/>
          <p:cNvSpPr/>
          <p:nvPr/>
        </p:nvSpPr>
        <p:spPr>
          <a:xfrm>
            <a:off x="1691640" y="2272680"/>
            <a:ext cx="244440" cy="20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-e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CustomShape 204"/>
          <p:cNvSpPr/>
          <p:nvPr/>
        </p:nvSpPr>
        <p:spPr>
          <a:xfrm>
            <a:off x="923400" y="2272680"/>
            <a:ext cx="366840" cy="20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-a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CustomShape 205"/>
          <p:cNvSpPr/>
          <p:nvPr/>
        </p:nvSpPr>
        <p:spPr>
          <a:xfrm>
            <a:off x="223560" y="2157120"/>
            <a:ext cx="366840" cy="20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-i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206"/>
          <p:cNvSpPr/>
          <p:nvPr/>
        </p:nvSpPr>
        <p:spPr>
          <a:xfrm>
            <a:off x="244080" y="2521800"/>
            <a:ext cx="460440" cy="15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-ovi</a:t>
            </a:r>
            <a:r>
              <a:rPr b="0" lang="en-US" sz="700" spc="-1" strike="noStrike" baseline="30000">
                <a:solidFill>
                  <a:srgbClr val="000000"/>
                </a:solidFill>
                <a:latin typeface="Calibri"/>
                <a:ea typeface="Calibri"/>
              </a:rPr>
              <a:t>2</a:t>
            </a:r>
            <a:r>
              <a:rPr b="0" lang="en-US" sz="8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-evi</a:t>
            </a:r>
            <a:r>
              <a:rPr b="0" lang="en-US" sz="700" spc="-1" strike="noStrike" baseline="30000">
                <a:solidFill>
                  <a:srgbClr val="000000"/>
                </a:solidFill>
                <a:latin typeface="Calibri"/>
                <a:ea typeface="Calibri"/>
              </a:rPr>
              <a:t>1,2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207"/>
          <p:cNvSpPr/>
          <p:nvPr/>
        </p:nvSpPr>
        <p:spPr>
          <a:xfrm>
            <a:off x="92160" y="1918080"/>
            <a:ext cx="2026080" cy="82116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64" name="Line 208"/>
          <p:cNvSpPr/>
          <p:nvPr/>
        </p:nvSpPr>
        <p:spPr>
          <a:xfrm>
            <a:off x="92160" y="2059200"/>
            <a:ext cx="20314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65" name="Line 209"/>
          <p:cNvSpPr/>
          <p:nvPr/>
        </p:nvSpPr>
        <p:spPr>
          <a:xfrm>
            <a:off x="757800" y="1917000"/>
            <a:ext cx="360" cy="8269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66" name="CustomShape 210"/>
          <p:cNvSpPr/>
          <p:nvPr/>
        </p:nvSpPr>
        <p:spPr>
          <a:xfrm>
            <a:off x="137160" y="1935000"/>
            <a:ext cx="201960" cy="10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M. 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7" name="CustomShape 211"/>
          <p:cNvSpPr/>
          <p:nvPr/>
        </p:nvSpPr>
        <p:spPr>
          <a:xfrm>
            <a:off x="806400" y="193464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Line 212"/>
          <p:cNvSpPr/>
          <p:nvPr/>
        </p:nvSpPr>
        <p:spPr>
          <a:xfrm>
            <a:off x="88200" y="2503800"/>
            <a:ext cx="670680" cy="360"/>
          </a:xfrm>
          <a:prstGeom prst="line">
            <a:avLst/>
          </a:prstGeom>
          <a:ln w="6480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88560" rIns="8856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69" name="CustomShape 213"/>
          <p:cNvSpPr/>
          <p:nvPr/>
        </p:nvSpPr>
        <p:spPr>
          <a:xfrm>
            <a:off x="1516680" y="193464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F.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0" name="Line 214"/>
          <p:cNvSpPr/>
          <p:nvPr/>
        </p:nvSpPr>
        <p:spPr>
          <a:xfrm>
            <a:off x="1468440" y="1917000"/>
            <a:ext cx="360" cy="8269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71" name="CustomShape 215"/>
          <p:cNvSpPr/>
          <p:nvPr/>
        </p:nvSpPr>
        <p:spPr>
          <a:xfrm>
            <a:off x="87480" y="644760"/>
            <a:ext cx="946440" cy="132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Singular (for adj.)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CustomShape 216"/>
          <p:cNvSpPr/>
          <p:nvPr/>
        </p:nvSpPr>
        <p:spPr>
          <a:xfrm>
            <a:off x="2206800" y="2832840"/>
            <a:ext cx="604080" cy="6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Prepositions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CustomShape 217"/>
          <p:cNvSpPr/>
          <p:nvPr/>
        </p:nvSpPr>
        <p:spPr>
          <a:xfrm>
            <a:off x="4322160" y="2832840"/>
            <a:ext cx="604080" cy="6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Prepositions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4" name="CustomShape 218"/>
          <p:cNvSpPr/>
          <p:nvPr/>
        </p:nvSpPr>
        <p:spPr>
          <a:xfrm>
            <a:off x="4325040" y="4749480"/>
            <a:ext cx="604080" cy="10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Special plurals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5" name="CustomShape 219"/>
          <p:cNvSpPr/>
          <p:nvPr/>
        </p:nvSpPr>
        <p:spPr>
          <a:xfrm>
            <a:off x="87480" y="2832840"/>
            <a:ext cx="1366560" cy="7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-k, -g, -h nouns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CustomShape 220"/>
          <p:cNvSpPr/>
          <p:nvPr/>
        </p:nvSpPr>
        <p:spPr>
          <a:xfrm>
            <a:off x="89280" y="4953960"/>
            <a:ext cx="1109520" cy="7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Special plurals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7" name="CustomShape 221"/>
          <p:cNvSpPr/>
          <p:nvPr/>
        </p:nvSpPr>
        <p:spPr>
          <a:xfrm>
            <a:off x="87480" y="5852160"/>
            <a:ext cx="2037240" cy="10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Movable </a:t>
            </a:r>
            <a:r>
              <a:rPr b="0" i="1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for nom. pl. and other cases (sg. and pl.)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CustomShape 222"/>
          <p:cNvSpPr/>
          <p:nvPr/>
        </p:nvSpPr>
        <p:spPr>
          <a:xfrm>
            <a:off x="6438960" y="4749480"/>
            <a:ext cx="664560" cy="7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Countries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CustomShape 223"/>
          <p:cNvSpPr/>
          <p:nvPr/>
        </p:nvSpPr>
        <p:spPr>
          <a:xfrm>
            <a:off x="6439320" y="2984400"/>
            <a:ext cx="2026080" cy="168300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80" name="Line 224"/>
          <p:cNvSpPr/>
          <p:nvPr/>
        </p:nvSpPr>
        <p:spPr>
          <a:xfrm>
            <a:off x="7814880" y="2979360"/>
            <a:ext cx="360" cy="1689840"/>
          </a:xfrm>
          <a:prstGeom prst="line">
            <a:avLst/>
          </a:prstGeom>
          <a:ln w="6480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88560" rIns="88560" tIns="43560" bIns="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81" name="CustomShape 226"/>
          <p:cNvSpPr/>
          <p:nvPr/>
        </p:nvSpPr>
        <p:spPr>
          <a:xfrm>
            <a:off x="6442200" y="2832840"/>
            <a:ext cx="1326600" cy="7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-k, -g, -h nouns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CustomShape 227"/>
          <p:cNvSpPr/>
          <p:nvPr/>
        </p:nvSpPr>
        <p:spPr>
          <a:xfrm>
            <a:off x="6439320" y="5612040"/>
            <a:ext cx="2026080" cy="115992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83" name="CustomShape 228"/>
          <p:cNvSpPr/>
          <p:nvPr/>
        </p:nvSpPr>
        <p:spPr>
          <a:xfrm>
            <a:off x="6434640" y="5451840"/>
            <a:ext cx="1278000" cy="9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Prepositions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4" name="CustomShape 231"/>
          <p:cNvSpPr/>
          <p:nvPr/>
        </p:nvSpPr>
        <p:spPr>
          <a:xfrm>
            <a:off x="6507360" y="4956480"/>
            <a:ext cx="1529640" cy="11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Use adj. form for countries ending with: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CustomShape 232"/>
          <p:cNvSpPr/>
          <p:nvPr/>
        </p:nvSpPr>
        <p:spPr>
          <a:xfrm>
            <a:off x="4394160" y="4962600"/>
            <a:ext cx="1915200" cy="16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Some plural nouns use -i, -iju, or -u instead of -a.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CustomShape 234"/>
          <p:cNvSpPr/>
          <p:nvPr/>
        </p:nvSpPr>
        <p:spPr>
          <a:xfrm>
            <a:off x="2210040" y="4637520"/>
            <a:ext cx="2022840" cy="61740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87" name="Line 235"/>
          <p:cNvSpPr/>
          <p:nvPr/>
        </p:nvSpPr>
        <p:spPr>
          <a:xfrm>
            <a:off x="2210400" y="4778640"/>
            <a:ext cx="20206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88" name="Line 236"/>
          <p:cNvSpPr/>
          <p:nvPr/>
        </p:nvSpPr>
        <p:spPr>
          <a:xfrm>
            <a:off x="2210400" y="4921200"/>
            <a:ext cx="20206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89" name="Line 237"/>
          <p:cNvSpPr/>
          <p:nvPr/>
        </p:nvSpPr>
        <p:spPr>
          <a:xfrm>
            <a:off x="3033000" y="4641480"/>
            <a:ext cx="360" cy="6138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90" name="Line 238"/>
          <p:cNvSpPr/>
          <p:nvPr/>
        </p:nvSpPr>
        <p:spPr>
          <a:xfrm>
            <a:off x="2594880" y="4778640"/>
            <a:ext cx="360" cy="48024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91" name="Line 239"/>
          <p:cNvSpPr/>
          <p:nvPr/>
        </p:nvSpPr>
        <p:spPr>
          <a:xfrm>
            <a:off x="3426120" y="4636080"/>
            <a:ext cx="360" cy="2833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292" name="CustomShape 242"/>
          <p:cNvSpPr/>
          <p:nvPr/>
        </p:nvSpPr>
        <p:spPr>
          <a:xfrm>
            <a:off x="3943080" y="5013720"/>
            <a:ext cx="190440" cy="11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-o</a:t>
            </a:r>
            <a:r>
              <a:rPr b="0" lang="en-US" sz="1000" spc="-1" strike="noStrike" baseline="33000">
                <a:solidFill>
                  <a:srgbClr val="000000"/>
                </a:solidFill>
                <a:latin typeface="Calibri"/>
                <a:ea typeface="Calibri"/>
              </a:rPr>
              <a:t>3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CustomShape 243"/>
          <p:cNvSpPr/>
          <p:nvPr/>
        </p:nvSpPr>
        <p:spPr>
          <a:xfrm>
            <a:off x="2209680" y="4489560"/>
            <a:ext cx="387720" cy="119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Singular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4" name="CustomShape 244"/>
          <p:cNvSpPr/>
          <p:nvPr/>
        </p:nvSpPr>
        <p:spPr>
          <a:xfrm>
            <a:off x="2252520" y="465408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5" name="CustomShape 245"/>
          <p:cNvSpPr/>
          <p:nvPr/>
        </p:nvSpPr>
        <p:spPr>
          <a:xfrm>
            <a:off x="3086640" y="465552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CustomShape 246"/>
          <p:cNvSpPr/>
          <p:nvPr/>
        </p:nvSpPr>
        <p:spPr>
          <a:xfrm>
            <a:off x="2255040" y="479628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ADJ.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7" name="CustomShape 247"/>
          <p:cNvSpPr/>
          <p:nvPr/>
        </p:nvSpPr>
        <p:spPr>
          <a:xfrm>
            <a:off x="2656800" y="479628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NOUN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8" name="CustomShape 248"/>
          <p:cNvSpPr/>
          <p:nvPr/>
        </p:nvSpPr>
        <p:spPr>
          <a:xfrm>
            <a:off x="3480480" y="479628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ADJ.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9" name="CustomShape 249"/>
          <p:cNvSpPr/>
          <p:nvPr/>
        </p:nvSpPr>
        <p:spPr>
          <a:xfrm>
            <a:off x="3895200" y="479628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NOUN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CustomShape 250"/>
          <p:cNvSpPr/>
          <p:nvPr/>
        </p:nvSpPr>
        <p:spPr>
          <a:xfrm>
            <a:off x="2250000" y="5015880"/>
            <a:ext cx="280080" cy="11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-i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1" name="CustomShape 251"/>
          <p:cNvSpPr/>
          <p:nvPr/>
        </p:nvSpPr>
        <p:spPr>
          <a:xfrm>
            <a:off x="2209680" y="5327640"/>
            <a:ext cx="309960" cy="7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Plural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2" name="CustomShape 255"/>
          <p:cNvSpPr/>
          <p:nvPr/>
        </p:nvSpPr>
        <p:spPr>
          <a:xfrm>
            <a:off x="2206440" y="5484240"/>
            <a:ext cx="2026080" cy="41148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03" name="Line 262"/>
          <p:cNvSpPr/>
          <p:nvPr/>
        </p:nvSpPr>
        <p:spPr>
          <a:xfrm>
            <a:off x="3836520" y="4782240"/>
            <a:ext cx="360" cy="4755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04" name="CustomShape 264"/>
          <p:cNvSpPr/>
          <p:nvPr/>
        </p:nvSpPr>
        <p:spPr>
          <a:xfrm>
            <a:off x="3474720" y="4656960"/>
            <a:ext cx="165240" cy="10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F.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CustomShape 266"/>
          <p:cNvSpPr/>
          <p:nvPr/>
        </p:nvSpPr>
        <p:spPr>
          <a:xfrm>
            <a:off x="3749040" y="6954120"/>
            <a:ext cx="2518200" cy="261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Ø means the existing consonant, i.e. no change.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Adjectives follow the form of their nouns (case, gender, plurality).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6" name="CustomShape 267"/>
          <p:cNvSpPr/>
          <p:nvPr/>
        </p:nvSpPr>
        <p:spPr>
          <a:xfrm>
            <a:off x="9619560" y="6954120"/>
            <a:ext cx="934560" cy="19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© 2023 Steven Levithan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CC BY 4.0 License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7" name="CustomShape 268"/>
          <p:cNvSpPr/>
          <p:nvPr/>
        </p:nvSpPr>
        <p:spPr>
          <a:xfrm>
            <a:off x="8574840" y="5980320"/>
            <a:ext cx="2036520" cy="792000"/>
          </a:xfrm>
          <a:prstGeom prst="rect">
            <a:avLst/>
          </a:prstGeom>
          <a:solidFill>
            <a:srgbClr val="dee6e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Cambria"/>
                <a:ea typeface="DejaVu Sans"/>
              </a:rPr>
              <a:t>SERBIAN CASES CHART </a:t>
            </a:r>
            <a:r>
              <a:rPr b="0" lang="en-US" sz="1200" spc="-1" strike="noStrike" baseline="33000">
                <a:solidFill>
                  <a:srgbClr val="000000"/>
                </a:solidFill>
                <a:latin typeface="Cambria"/>
                <a:ea typeface="DejaVu Sans"/>
              </a:rPr>
              <a:t>v4.1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3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en-US" sz="3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900" spc="-1" strike="noStrike">
                <a:solidFill>
                  <a:srgbClr val="000000"/>
                </a:solidFill>
                <a:latin typeface="Calibri"/>
                <a:ea typeface="DejaVu Sans"/>
              </a:rPr>
              <a:t>More charts: </a:t>
            </a:r>
            <a:r>
              <a:rPr b="0" lang="en-US" sz="900" spc="-1" strike="noStrike" u="sng">
                <a:solidFill>
                  <a:srgbClr val="0563c1"/>
                </a:solidFill>
                <a:uFillTx/>
                <a:latin typeface="Calibri"/>
                <a:ea typeface="DejaVu Sans"/>
                <a:hlinkClick r:id="rId1"/>
              </a:rPr>
              <a:t>slev.life/serbian-charts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8" name="CustomShape 189_0"/>
          <p:cNvSpPr/>
          <p:nvPr/>
        </p:nvSpPr>
        <p:spPr>
          <a:xfrm>
            <a:off x="9098280" y="2272680"/>
            <a:ext cx="956160" cy="20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500" spc="-1" strike="noStrike">
                <a:solidFill>
                  <a:srgbClr val="000000"/>
                </a:solidFill>
                <a:latin typeface="Calibri"/>
                <a:ea typeface="Calibri"/>
              </a:rPr>
              <a:t>◀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️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locative/dative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9" name="Line 37_0"/>
          <p:cNvSpPr/>
          <p:nvPr/>
        </p:nvSpPr>
        <p:spPr>
          <a:xfrm>
            <a:off x="7474680" y="5149440"/>
            <a:ext cx="360" cy="222480"/>
          </a:xfrm>
          <a:prstGeom prst="line">
            <a:avLst/>
          </a:prstGeom>
          <a:ln w="6480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88560" rIns="88560" tIns="43560" bIns="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10" name="CustomShape 263_0"/>
          <p:cNvSpPr/>
          <p:nvPr/>
        </p:nvSpPr>
        <p:spPr>
          <a:xfrm>
            <a:off x="2741040" y="4962600"/>
            <a:ext cx="217080" cy="26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-e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-u</a:t>
            </a:r>
            <a:r>
              <a:rPr b="0" lang="en-US" sz="1000" spc="-1" strike="noStrike" baseline="30000">
                <a:solidFill>
                  <a:srgbClr val="000000"/>
                </a:solidFill>
                <a:latin typeface="Calibri"/>
                <a:ea typeface="Calibri"/>
              </a:rPr>
              <a:t>1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1" name="CustomShape 56_0"/>
          <p:cNvSpPr/>
          <p:nvPr/>
        </p:nvSpPr>
        <p:spPr>
          <a:xfrm>
            <a:off x="2274480" y="6172920"/>
            <a:ext cx="1018800" cy="11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  nouns ending with: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2" name="CustomShape 57_0"/>
          <p:cNvSpPr/>
          <p:nvPr/>
        </p:nvSpPr>
        <p:spPr>
          <a:xfrm>
            <a:off x="2275920" y="6332400"/>
            <a:ext cx="1362240" cy="432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-k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➜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-če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(sg.)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➜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-ci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(pl.)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-g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➜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-že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(sg.)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➜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-zi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(pl.)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-h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➜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-še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(sg.) ➜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-si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(pl.)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3" name="CustomShape 58_0"/>
          <p:cNvSpPr/>
          <p:nvPr/>
        </p:nvSpPr>
        <p:spPr>
          <a:xfrm>
            <a:off x="3801240" y="6165000"/>
            <a:ext cx="438120" cy="50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Ex: 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junače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Bože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duše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4" name="CustomShape 223_0"/>
          <p:cNvSpPr/>
          <p:nvPr/>
        </p:nvSpPr>
        <p:spPr>
          <a:xfrm>
            <a:off x="2206440" y="6127920"/>
            <a:ext cx="2026080" cy="64080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15" name="Line 224_0"/>
          <p:cNvSpPr/>
          <p:nvPr/>
        </p:nvSpPr>
        <p:spPr>
          <a:xfrm>
            <a:off x="3739320" y="6127920"/>
            <a:ext cx="360" cy="640080"/>
          </a:xfrm>
          <a:prstGeom prst="line">
            <a:avLst/>
          </a:prstGeom>
          <a:ln w="6480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88560" rIns="88560" tIns="43560" bIns="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16" name="CustomShape 226_0"/>
          <p:cNvSpPr/>
          <p:nvPr/>
        </p:nvSpPr>
        <p:spPr>
          <a:xfrm>
            <a:off x="2209320" y="5976720"/>
            <a:ext cx="893520" cy="10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-k, -g, -h nouns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CustomShape 29_0"/>
          <p:cNvSpPr/>
          <p:nvPr/>
        </p:nvSpPr>
        <p:spPr>
          <a:xfrm>
            <a:off x="8574840" y="4646880"/>
            <a:ext cx="2026080" cy="122184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18" name="CustomShape 30_0"/>
          <p:cNvSpPr/>
          <p:nvPr/>
        </p:nvSpPr>
        <p:spPr>
          <a:xfrm>
            <a:off x="8643240" y="4699080"/>
            <a:ext cx="375480" cy="254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ljubav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smrt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9" name="CustomShape 31_0"/>
          <p:cNvSpPr/>
          <p:nvPr/>
        </p:nvSpPr>
        <p:spPr>
          <a:xfrm>
            <a:off x="9031680" y="4700520"/>
            <a:ext cx="375480" cy="254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bolest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mladost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CustomShape 220_0"/>
          <p:cNvSpPr/>
          <p:nvPr/>
        </p:nvSpPr>
        <p:spPr>
          <a:xfrm>
            <a:off x="8576280" y="4479120"/>
            <a:ext cx="1424160" cy="10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Common words and case endings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1" name="Line 39_0"/>
          <p:cNvSpPr/>
          <p:nvPr/>
        </p:nvSpPr>
        <p:spPr>
          <a:xfrm>
            <a:off x="8574840" y="4976280"/>
            <a:ext cx="20314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22" name="CustomShape 30_1"/>
          <p:cNvSpPr/>
          <p:nvPr/>
        </p:nvSpPr>
        <p:spPr>
          <a:xfrm>
            <a:off x="8574840" y="5176440"/>
            <a:ext cx="658080" cy="64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Nominative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Accusative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Genitive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Locative, Dative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Instrumental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Vocative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3" name="Line 37_1"/>
          <p:cNvSpPr/>
          <p:nvPr/>
        </p:nvSpPr>
        <p:spPr>
          <a:xfrm>
            <a:off x="9304920" y="5140440"/>
            <a:ext cx="360" cy="7315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24" name="CustomShape 220_1"/>
          <p:cNvSpPr/>
          <p:nvPr/>
        </p:nvSpPr>
        <p:spPr>
          <a:xfrm>
            <a:off x="9333000" y="5004360"/>
            <a:ext cx="327240" cy="10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Singular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5" name="CustomShape 220_2"/>
          <p:cNvSpPr/>
          <p:nvPr/>
        </p:nvSpPr>
        <p:spPr>
          <a:xfrm>
            <a:off x="9664920" y="5004360"/>
            <a:ext cx="327240" cy="10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Plural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Line 39_1"/>
          <p:cNvSpPr/>
          <p:nvPr/>
        </p:nvSpPr>
        <p:spPr>
          <a:xfrm flipV="1">
            <a:off x="9303840" y="5140800"/>
            <a:ext cx="72900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27" name="CustomShape 30_2"/>
          <p:cNvSpPr/>
          <p:nvPr/>
        </p:nvSpPr>
        <p:spPr>
          <a:xfrm>
            <a:off x="9333000" y="5176440"/>
            <a:ext cx="327240" cy="64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ø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ø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-i</a:t>
            </a:r>
            <a:r>
              <a:rPr b="0" lang="en-US" sz="700" spc="-1" strike="noStrike" baseline="33000">
                <a:solidFill>
                  <a:srgbClr val="000000"/>
                </a:solidFill>
                <a:latin typeface="Calibri"/>
                <a:ea typeface="Calibri"/>
              </a:rPr>
              <a:t>4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8" name="CustomShape 30_3"/>
          <p:cNvSpPr/>
          <p:nvPr/>
        </p:nvSpPr>
        <p:spPr>
          <a:xfrm>
            <a:off x="9653760" y="5176440"/>
            <a:ext cx="327240" cy="64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-ima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-ima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-i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9" name="CustomShape 31_1"/>
          <p:cNvSpPr/>
          <p:nvPr/>
        </p:nvSpPr>
        <p:spPr>
          <a:xfrm>
            <a:off x="9469080" y="4700520"/>
            <a:ext cx="375480" cy="254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radost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ponoć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0" name="CustomShape 31_2"/>
          <p:cNvSpPr/>
          <p:nvPr/>
        </p:nvSpPr>
        <p:spPr>
          <a:xfrm>
            <a:off x="9867600" y="4700520"/>
            <a:ext cx="375480" cy="254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novost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stvar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1" name="CustomShape 31_3"/>
          <p:cNvSpPr/>
          <p:nvPr/>
        </p:nvSpPr>
        <p:spPr>
          <a:xfrm>
            <a:off x="10275840" y="4700520"/>
            <a:ext cx="325080" cy="254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noć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reč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Line 37_2"/>
          <p:cNvSpPr/>
          <p:nvPr/>
        </p:nvSpPr>
        <p:spPr>
          <a:xfrm>
            <a:off x="10032480" y="4980600"/>
            <a:ext cx="360" cy="887040"/>
          </a:xfrm>
          <a:prstGeom prst="line">
            <a:avLst/>
          </a:prstGeom>
          <a:ln w="6480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88560" rIns="88560" tIns="43560" bIns="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33" name="CustomShape 220_3"/>
          <p:cNvSpPr/>
          <p:nvPr/>
        </p:nvSpPr>
        <p:spPr>
          <a:xfrm>
            <a:off x="10110600" y="5004360"/>
            <a:ext cx="459360" cy="84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Ex: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reč ➜ reči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Special: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so ➜ soli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misao ➜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 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misli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4" name="CustomShape 266_0"/>
          <p:cNvSpPr/>
          <p:nvPr/>
        </p:nvSpPr>
        <p:spPr>
          <a:xfrm>
            <a:off x="6419160" y="6954120"/>
            <a:ext cx="794160" cy="19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Serbian alphabet: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In Cyrillic script: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CustomShape 266_1"/>
          <p:cNvSpPr/>
          <p:nvPr/>
        </p:nvSpPr>
        <p:spPr>
          <a:xfrm>
            <a:off x="7204680" y="6954120"/>
            <a:ext cx="2311560" cy="19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А B V G D Đ E </a:t>
            </a:r>
            <a:r>
              <a:rPr b="0" lang="en-US" sz="3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Ž </a:t>
            </a:r>
            <a:r>
              <a:rPr b="0" lang="en-US" sz="3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Z  I  J K L  Lj </a:t>
            </a:r>
            <a:r>
              <a:rPr b="0" lang="en-US" sz="5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 N Nj O P R </a:t>
            </a:r>
            <a:r>
              <a:rPr b="0" lang="en-US" sz="4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 T Ć U </a:t>
            </a:r>
            <a:r>
              <a:rPr b="0" lang="en-US" sz="4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F H C Č Dž Š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А Б В </a:t>
            </a:r>
            <a:r>
              <a:rPr b="0" lang="en-US" sz="4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Г Д Ђ Е Ж З И Ј К Л Љ М Н Њ О П Р С Т Ћ У Ф Х Ц Ч Џ </a:t>
            </a:r>
            <a:r>
              <a:rPr b="0" lang="en-US" sz="3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Ш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6" name="CustomShape 101_0"/>
          <p:cNvSpPr/>
          <p:nvPr/>
        </p:nvSpPr>
        <p:spPr>
          <a:xfrm>
            <a:off x="8573760" y="3513240"/>
            <a:ext cx="2026080" cy="30240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37" name="CustomShape 102_0"/>
          <p:cNvSpPr/>
          <p:nvPr/>
        </p:nvSpPr>
        <p:spPr>
          <a:xfrm>
            <a:off x="8573400" y="3361680"/>
            <a:ext cx="604080" cy="6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Frequency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" name="CustomShape 103_1"/>
          <p:cNvSpPr/>
          <p:nvPr/>
        </p:nvSpPr>
        <p:spPr>
          <a:xfrm>
            <a:off x="8640360" y="3557520"/>
            <a:ext cx="1959480" cy="256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Use instrumental for indefinite recurrences. Ex: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vikend ➜ vikendom, ponedeljak ➜ ponedeljkom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9" name="CustomShape 71_0"/>
          <p:cNvSpPr/>
          <p:nvPr/>
        </p:nvSpPr>
        <p:spPr>
          <a:xfrm>
            <a:off x="5394240" y="3028680"/>
            <a:ext cx="943200" cy="159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daleko od — far from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preko — across, via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desno od — right of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iza — behind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iznad — above, over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oko — around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posle — after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osim — except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van — out of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zbog — because of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0" name="CustomShape 232_3"/>
          <p:cNvSpPr/>
          <p:nvPr/>
        </p:nvSpPr>
        <p:spPr>
          <a:xfrm>
            <a:off x="4394160" y="6172200"/>
            <a:ext cx="1915200" cy="16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Add an </a:t>
            </a:r>
            <a:r>
              <a:rPr b="0" i="1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a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to separate the trailing consonants.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CustomShape 232_5"/>
          <p:cNvSpPr/>
          <p:nvPr/>
        </p:nvSpPr>
        <p:spPr>
          <a:xfrm>
            <a:off x="4393440" y="6346080"/>
            <a:ext cx="1036440" cy="347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zemlja ➜ zem</a:t>
            </a:r>
            <a:r>
              <a:rPr b="0" lang="en-US" sz="700" spc="-1" strike="noStrike" u="sng">
                <a:solidFill>
                  <a:srgbClr val="000000"/>
                </a:solidFill>
                <a:uFillTx/>
                <a:latin typeface="Calibri"/>
                <a:ea typeface="Calibri"/>
              </a:rPr>
              <a:t>a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lja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sestra ➜ sest</a:t>
            </a:r>
            <a:r>
              <a:rPr b="0" lang="en-US" sz="700" spc="-1" strike="noStrike" u="sng">
                <a:solidFill>
                  <a:srgbClr val="000000"/>
                </a:solidFill>
                <a:uFillTx/>
                <a:latin typeface="Calibri"/>
                <a:ea typeface="Calibri"/>
              </a:rPr>
              <a:t>a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ra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student ➜ studen</a:t>
            </a:r>
            <a:r>
              <a:rPr b="0" lang="en-US" sz="700" spc="-1" strike="noStrike" u="sng">
                <a:solidFill>
                  <a:srgbClr val="000000"/>
                </a:solidFill>
                <a:uFillTx/>
                <a:latin typeface="Calibri"/>
                <a:ea typeface="Calibri"/>
              </a:rPr>
              <a:t>a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ta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2" name="CustomShape 30_4"/>
          <p:cNvSpPr/>
          <p:nvPr/>
        </p:nvSpPr>
        <p:spPr>
          <a:xfrm>
            <a:off x="156240" y="5173920"/>
            <a:ext cx="825480" cy="49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brat ➜ braća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čovek ➜ ljudi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dete ➜ deca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drvo ➜ drveta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ime ➜ imena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3" name="CustomShape 20_0"/>
          <p:cNvSpPr/>
          <p:nvPr/>
        </p:nvSpPr>
        <p:spPr>
          <a:xfrm>
            <a:off x="90000" y="3780000"/>
            <a:ext cx="1405800" cy="11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M. monosyllabic plural nouns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4" name="CustomShape 21_0"/>
          <p:cNvSpPr/>
          <p:nvPr/>
        </p:nvSpPr>
        <p:spPr>
          <a:xfrm>
            <a:off x="87840" y="3933360"/>
            <a:ext cx="2026080" cy="93456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45" name="CustomShape 22_0"/>
          <p:cNvSpPr/>
          <p:nvPr/>
        </p:nvSpPr>
        <p:spPr>
          <a:xfrm>
            <a:off x="174600" y="3969360"/>
            <a:ext cx="591120" cy="19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-ovi -evi</a:t>
            </a:r>
            <a:r>
              <a:rPr b="0" lang="en-US" sz="1000" spc="-1" strike="noStrike" baseline="30000">
                <a:solidFill>
                  <a:srgbClr val="000000"/>
                </a:solidFill>
                <a:latin typeface="Calibri"/>
                <a:ea typeface="Calibri"/>
              </a:rPr>
              <a:t>1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6" name="CustomShape 23_0"/>
          <p:cNvSpPr/>
          <p:nvPr/>
        </p:nvSpPr>
        <p:spPr>
          <a:xfrm>
            <a:off x="155160" y="4235760"/>
            <a:ext cx="644400" cy="90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Exceptions: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7" name="CustomShape 24_0"/>
          <p:cNvSpPr/>
          <p:nvPr/>
        </p:nvSpPr>
        <p:spPr>
          <a:xfrm>
            <a:off x="155160" y="4387320"/>
            <a:ext cx="594360" cy="37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put ➜ putevi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sir ➜ sirevi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dan ➜ dani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konj ➜ konji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8" name="CustomShape 26_0"/>
          <p:cNvSpPr/>
          <p:nvPr/>
        </p:nvSpPr>
        <p:spPr>
          <a:xfrm>
            <a:off x="923040" y="4382640"/>
            <a:ext cx="1051200" cy="38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mrav ➜ mravi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zub ➜ zubi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sat ➜ sati (as “hours”)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 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Use satovi for “watches”.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9" name="CustomShape 34_0"/>
          <p:cNvSpPr/>
          <p:nvPr/>
        </p:nvSpPr>
        <p:spPr>
          <a:xfrm>
            <a:off x="1255680" y="3999240"/>
            <a:ext cx="810000" cy="14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Ex: drugovi, čajevi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0" name="Line 37_3"/>
          <p:cNvSpPr/>
          <p:nvPr/>
        </p:nvSpPr>
        <p:spPr>
          <a:xfrm>
            <a:off x="1174680" y="3936240"/>
            <a:ext cx="360" cy="249120"/>
          </a:xfrm>
          <a:prstGeom prst="line">
            <a:avLst/>
          </a:prstGeom>
          <a:ln w="6480">
            <a:solidFill>
              <a:srgbClr val="0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88560" rIns="88560" tIns="43560" bIns="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1" name="Line 38_0"/>
          <p:cNvSpPr/>
          <p:nvPr/>
        </p:nvSpPr>
        <p:spPr>
          <a:xfrm>
            <a:off x="87480" y="4187520"/>
            <a:ext cx="20314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2" name="CustomShape 232_7"/>
          <p:cNvSpPr/>
          <p:nvPr/>
        </p:nvSpPr>
        <p:spPr>
          <a:xfrm>
            <a:off x="5394960" y="6346080"/>
            <a:ext cx="865080" cy="347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pismo ➜ pis</a:t>
            </a:r>
            <a:r>
              <a:rPr b="0" lang="en-US" sz="700" spc="-1" strike="noStrike" u="sng">
                <a:solidFill>
                  <a:srgbClr val="000000"/>
                </a:solidFill>
                <a:uFillTx/>
                <a:latin typeface="Calibri"/>
                <a:ea typeface="Calibri"/>
              </a:rPr>
              <a:t>a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sveska ➜ sves</a:t>
            </a:r>
            <a:r>
              <a:rPr b="0" lang="en-US" sz="700" spc="-1" strike="noStrike" u="sng">
                <a:solidFill>
                  <a:srgbClr val="000000"/>
                </a:solidFill>
                <a:uFillTx/>
                <a:latin typeface="Calibri"/>
                <a:ea typeface="Calibri"/>
              </a:rPr>
              <a:t>a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ka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viljuška ➜ viljuš</a:t>
            </a:r>
            <a:r>
              <a:rPr b="0" lang="en-US" sz="700" spc="-1" strike="noStrike" u="sng">
                <a:solidFill>
                  <a:srgbClr val="000000"/>
                </a:solidFill>
                <a:uFillTx/>
                <a:latin typeface="Calibri"/>
                <a:ea typeface="Calibri"/>
              </a:rPr>
              <a:t>a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ka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3" name="CustomShape 56_1"/>
          <p:cNvSpPr/>
          <p:nvPr/>
        </p:nvSpPr>
        <p:spPr>
          <a:xfrm>
            <a:off x="6505200" y="3739320"/>
            <a:ext cx="1263600" cy="11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  plural nouns ending with: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4" name="CustomShape 57_1"/>
          <p:cNvSpPr/>
          <p:nvPr/>
        </p:nvSpPr>
        <p:spPr>
          <a:xfrm>
            <a:off x="6507000" y="3913200"/>
            <a:ext cx="604800" cy="498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-k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➜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-cima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-g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➜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-zima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1001"/>
              </a:lnSpc>
              <a:tabLst>
                <a:tab algn="l" pos="0"/>
              </a:tabLst>
            </a:pP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-h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➜</a:t>
            </a:r>
            <a:r>
              <a:rPr b="0" lang="en-US" sz="1000" spc="-1" strike="noStrike">
                <a:solidFill>
                  <a:srgbClr val="000000"/>
                </a:solidFill>
                <a:latin typeface="Calibri"/>
                <a:ea typeface="Calibri"/>
              </a:rPr>
              <a:t> -sima</a:t>
            </a:r>
            <a:endParaRPr b="0" lang="en-US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5" name="CustomShape 58_1"/>
          <p:cNvSpPr/>
          <p:nvPr/>
        </p:nvSpPr>
        <p:spPr>
          <a:xfrm>
            <a:off x="7882920" y="3731400"/>
            <a:ext cx="527760" cy="50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Ex: 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radnicima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psiholozima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tepisima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6" name="Line 38_1"/>
          <p:cNvSpPr/>
          <p:nvPr/>
        </p:nvSpPr>
        <p:spPr>
          <a:xfrm>
            <a:off x="6434640" y="3686400"/>
            <a:ext cx="20314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-44640" bIns="-4464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7" name="CustomShape 189_1"/>
          <p:cNvSpPr/>
          <p:nvPr/>
        </p:nvSpPr>
        <p:spPr>
          <a:xfrm>
            <a:off x="2730960" y="5647680"/>
            <a:ext cx="956160" cy="20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500" spc="-1" strike="noStrike">
                <a:solidFill>
                  <a:srgbClr val="000000"/>
                </a:solidFill>
                <a:latin typeface="Calibri"/>
                <a:ea typeface="Calibri"/>
              </a:rPr>
              <a:t>◀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️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nominative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8" name="CustomShape 86_0"/>
          <p:cNvSpPr/>
          <p:nvPr/>
        </p:nvSpPr>
        <p:spPr>
          <a:xfrm>
            <a:off x="3090600" y="5020200"/>
            <a:ext cx="656280" cy="14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500" spc="-1" strike="noStrike">
                <a:solidFill>
                  <a:srgbClr val="000000"/>
                </a:solidFill>
                <a:latin typeface="Calibri"/>
                <a:ea typeface="Calibri"/>
              </a:rPr>
              <a:t>◀️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nominative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9" name="CustomShape 78_0"/>
          <p:cNvSpPr/>
          <p:nvPr/>
        </p:nvSpPr>
        <p:spPr>
          <a:xfrm>
            <a:off x="2264400" y="1494000"/>
            <a:ext cx="727200" cy="12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genitive </a:t>
            </a:r>
            <a:r>
              <a:rPr b="0" lang="en-US" sz="500" spc="-1" strike="noStrike">
                <a:solidFill>
                  <a:srgbClr val="000000"/>
                </a:solidFill>
                <a:latin typeface="Calibri"/>
                <a:ea typeface="Calibri"/>
              </a:rPr>
              <a:t>▶</a:t>
            </a:r>
            <a:endParaRPr b="0" lang="en-US" sz="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0" name="CustomShape 132_0"/>
          <p:cNvSpPr/>
          <p:nvPr/>
        </p:nvSpPr>
        <p:spPr>
          <a:xfrm>
            <a:off x="2350080" y="960480"/>
            <a:ext cx="536040" cy="10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NON-LIVING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1" name="CustomShape 78"/>
          <p:cNvSpPr/>
          <p:nvPr/>
        </p:nvSpPr>
        <p:spPr>
          <a:xfrm>
            <a:off x="2624400" y="1120320"/>
            <a:ext cx="727200" cy="12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n-US" sz="500" spc="-1" strike="noStrike">
                <a:solidFill>
                  <a:srgbClr val="000000"/>
                </a:solidFill>
                <a:latin typeface="Calibri"/>
                <a:ea typeface="Calibri"/>
              </a:rPr>
              <a:t>◀️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nominative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2" name="Line 1"/>
          <p:cNvSpPr/>
          <p:nvPr/>
        </p:nvSpPr>
        <p:spPr>
          <a:xfrm>
            <a:off x="3016080" y="1307520"/>
            <a:ext cx="360" cy="3841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3" name="CustomShape 7"/>
          <p:cNvSpPr/>
          <p:nvPr/>
        </p:nvSpPr>
        <p:spPr>
          <a:xfrm>
            <a:off x="5422320" y="96012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BOTH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4" name="CustomShape 8"/>
          <p:cNvSpPr/>
          <p:nvPr/>
        </p:nvSpPr>
        <p:spPr>
          <a:xfrm>
            <a:off x="9674280" y="96048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BOTH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5" name="CustomShape 232_ 1"/>
          <p:cNvSpPr/>
          <p:nvPr/>
        </p:nvSpPr>
        <p:spPr>
          <a:xfrm>
            <a:off x="4393080" y="5129640"/>
            <a:ext cx="1036440" cy="347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čovek ➜ ljudi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lampa ➜ lampi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mesec ➜ meseci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pomorandža ➜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  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pomorandži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sat ➜ sati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6" name="CustomShape 232_ 2"/>
          <p:cNvSpPr/>
          <p:nvPr/>
        </p:nvSpPr>
        <p:spPr>
          <a:xfrm>
            <a:off x="5394960" y="5129640"/>
            <a:ext cx="865080" cy="347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gost ➜ gostiju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oko ➜ očiju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prst ➜ prstiju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uho ➜ ušiju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noga ➜ nogu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• </a:t>
            </a: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ruka ➜ ruku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7" name="CustomShape 223_ 1"/>
          <p:cNvSpPr/>
          <p:nvPr/>
        </p:nvSpPr>
        <p:spPr>
          <a:xfrm>
            <a:off x="4330440" y="6127920"/>
            <a:ext cx="2026080" cy="640800"/>
          </a:xfrm>
          <a:prstGeom prst="rect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8" name="CustomShape 226_ 1"/>
          <p:cNvSpPr/>
          <p:nvPr/>
        </p:nvSpPr>
        <p:spPr>
          <a:xfrm>
            <a:off x="4325040" y="5976720"/>
            <a:ext cx="1279080" cy="10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Double trailing consonant plurals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9" name="CustomShape 9"/>
          <p:cNvSpPr/>
          <p:nvPr/>
        </p:nvSpPr>
        <p:spPr>
          <a:xfrm>
            <a:off x="3081600" y="479628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BOTH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0" name="CustomShape 17"/>
          <p:cNvSpPr/>
          <p:nvPr/>
        </p:nvSpPr>
        <p:spPr>
          <a:xfrm>
            <a:off x="4832640" y="818280"/>
            <a:ext cx="313920" cy="10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N.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1" name=""/>
          <p:cNvSpPr/>
          <p:nvPr/>
        </p:nvSpPr>
        <p:spPr>
          <a:xfrm>
            <a:off x="6501240" y="3044880"/>
            <a:ext cx="87840" cy="87840"/>
          </a:xfrm>
          <a:prstGeom prst="rect">
            <a:avLst/>
          </a:prstGeom>
          <a:solidFill>
            <a:srgbClr val="ffdfce"/>
          </a:solidFill>
          <a:ln w="0">
            <a:solidFill>
              <a:srgbClr val="61616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3920" bIns="4392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600" spc="-1" strike="noStrike">
                <a:solidFill>
                  <a:srgbClr val="000000"/>
                </a:solidFill>
                <a:latin typeface="Calibri"/>
                <a:ea typeface="DejaVu Sans"/>
              </a:rPr>
              <a:t>F</a:t>
            </a:r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2" name=""/>
          <p:cNvSpPr/>
          <p:nvPr/>
        </p:nvSpPr>
        <p:spPr>
          <a:xfrm>
            <a:off x="6501240" y="3749040"/>
            <a:ext cx="87840" cy="87840"/>
          </a:xfrm>
          <a:prstGeom prst="rect">
            <a:avLst/>
          </a:prstGeom>
          <a:solidFill>
            <a:srgbClr val="dee6ef"/>
          </a:solidFill>
          <a:ln w="0">
            <a:solidFill>
              <a:srgbClr val="61616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3920" bIns="4392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600" spc="-1" strike="noStrike">
                <a:solidFill>
                  <a:srgbClr val="000000"/>
                </a:solidFill>
                <a:latin typeface="Calibri"/>
                <a:ea typeface="DejaVu Sans"/>
              </a:rPr>
              <a:t>M</a:t>
            </a:r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3" name=""/>
          <p:cNvSpPr/>
          <p:nvPr/>
        </p:nvSpPr>
        <p:spPr>
          <a:xfrm>
            <a:off x="91440" y="3785040"/>
            <a:ext cx="87840" cy="87840"/>
          </a:xfrm>
          <a:prstGeom prst="rect">
            <a:avLst/>
          </a:prstGeom>
          <a:solidFill>
            <a:srgbClr val="dee6ef"/>
          </a:solidFill>
          <a:ln w="0">
            <a:solidFill>
              <a:srgbClr val="61616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3920" bIns="4392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600" spc="-1" strike="noStrike">
                <a:solidFill>
                  <a:srgbClr val="000000"/>
                </a:solidFill>
                <a:latin typeface="Calibri"/>
                <a:ea typeface="DejaVu Sans"/>
              </a:rPr>
              <a:t>M</a:t>
            </a:r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4" name=""/>
          <p:cNvSpPr/>
          <p:nvPr/>
        </p:nvSpPr>
        <p:spPr>
          <a:xfrm>
            <a:off x="155520" y="3035880"/>
            <a:ext cx="87840" cy="87840"/>
          </a:xfrm>
          <a:prstGeom prst="rect">
            <a:avLst/>
          </a:prstGeom>
          <a:solidFill>
            <a:srgbClr val="dee6ef"/>
          </a:solidFill>
          <a:ln w="0">
            <a:solidFill>
              <a:srgbClr val="61616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3920" bIns="4392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600" spc="-1" strike="noStrike">
                <a:solidFill>
                  <a:srgbClr val="000000"/>
                </a:solidFill>
                <a:latin typeface="Calibri"/>
                <a:ea typeface="DejaVu Sans"/>
              </a:rPr>
              <a:t>M</a:t>
            </a:r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5" name=""/>
          <p:cNvSpPr/>
          <p:nvPr/>
        </p:nvSpPr>
        <p:spPr>
          <a:xfrm>
            <a:off x="612720" y="7071120"/>
            <a:ext cx="87840" cy="87840"/>
          </a:xfrm>
          <a:prstGeom prst="rect">
            <a:avLst/>
          </a:prstGeom>
          <a:solidFill>
            <a:srgbClr val="dee6ef"/>
          </a:solidFill>
          <a:ln w="0">
            <a:solidFill>
              <a:srgbClr val="61616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3920" bIns="4392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600" spc="-1" strike="noStrike">
                <a:solidFill>
                  <a:srgbClr val="000000"/>
                </a:solidFill>
                <a:latin typeface="Calibri"/>
                <a:ea typeface="DejaVu Sans"/>
              </a:rPr>
              <a:t>M</a:t>
            </a:r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6" name=""/>
          <p:cNvSpPr/>
          <p:nvPr/>
        </p:nvSpPr>
        <p:spPr>
          <a:xfrm>
            <a:off x="2268720" y="6181200"/>
            <a:ext cx="87840" cy="87840"/>
          </a:xfrm>
          <a:prstGeom prst="rect">
            <a:avLst/>
          </a:prstGeom>
          <a:solidFill>
            <a:srgbClr val="dee6ef"/>
          </a:solidFill>
          <a:ln w="0">
            <a:solidFill>
              <a:srgbClr val="61616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3920" bIns="4392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600" spc="-1" strike="noStrike">
                <a:solidFill>
                  <a:srgbClr val="000000"/>
                </a:solidFill>
                <a:latin typeface="Calibri"/>
                <a:ea typeface="DejaVu Sans"/>
              </a:rPr>
              <a:t>M</a:t>
            </a:r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7" name="CustomShape 62"/>
          <p:cNvSpPr/>
          <p:nvPr/>
        </p:nvSpPr>
        <p:spPr>
          <a:xfrm>
            <a:off x="88200" y="95400"/>
            <a:ext cx="2026440" cy="261720"/>
          </a:xfrm>
          <a:prstGeom prst="rect">
            <a:avLst/>
          </a:prstGeom>
          <a:solidFill>
            <a:srgbClr val="424242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1200" spc="-1" strike="noStrike">
                <a:solidFill>
                  <a:srgbClr val="ffffff"/>
                </a:solidFill>
                <a:latin typeface="Cambria"/>
                <a:ea typeface="Calibri"/>
              </a:rPr>
              <a:t>NOMINATIVE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8" name="CustomShape 61"/>
          <p:cNvSpPr/>
          <p:nvPr/>
        </p:nvSpPr>
        <p:spPr>
          <a:xfrm>
            <a:off x="2212200" y="347400"/>
            <a:ext cx="2026440" cy="206640"/>
          </a:xfrm>
          <a:prstGeom prst="rect">
            <a:avLst/>
          </a:prstGeom>
          <a:solidFill>
            <a:srgbClr val="ffccbc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What? i.e. direct object. Also with motion verbs.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9" name="CustomShape 63"/>
          <p:cNvSpPr/>
          <p:nvPr/>
        </p:nvSpPr>
        <p:spPr>
          <a:xfrm>
            <a:off x="2212200" y="95400"/>
            <a:ext cx="2026440" cy="261720"/>
          </a:xfrm>
          <a:prstGeom prst="rect">
            <a:avLst/>
          </a:prstGeom>
          <a:solidFill>
            <a:srgbClr val="424242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1200" spc="-1" strike="noStrike">
                <a:solidFill>
                  <a:srgbClr val="ffffff"/>
                </a:solidFill>
                <a:latin typeface="Cambria"/>
                <a:ea typeface="Calibri"/>
              </a:rPr>
              <a:t>ACCUSATIVE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0" name="CustomShape 64"/>
          <p:cNvSpPr/>
          <p:nvPr/>
        </p:nvSpPr>
        <p:spPr>
          <a:xfrm>
            <a:off x="4325040" y="347400"/>
            <a:ext cx="2026440" cy="206640"/>
          </a:xfrm>
          <a:prstGeom prst="rect">
            <a:avLst/>
          </a:prstGeom>
          <a:solidFill>
            <a:srgbClr val="ffcdd2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Object relation, quantity, time, possessive.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1" name="CustomShape 65"/>
          <p:cNvSpPr/>
          <p:nvPr/>
        </p:nvSpPr>
        <p:spPr>
          <a:xfrm>
            <a:off x="4325040" y="95400"/>
            <a:ext cx="2026440" cy="261720"/>
          </a:xfrm>
          <a:prstGeom prst="rect">
            <a:avLst/>
          </a:prstGeom>
          <a:solidFill>
            <a:srgbClr val="424242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1200" spc="-1" strike="noStrike">
                <a:solidFill>
                  <a:srgbClr val="ffffff"/>
                </a:solidFill>
                <a:latin typeface="Cambria"/>
                <a:ea typeface="Calibri"/>
              </a:rPr>
              <a:t>GENITIVE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2" name="CustomShape 42"/>
          <p:cNvSpPr/>
          <p:nvPr/>
        </p:nvSpPr>
        <p:spPr>
          <a:xfrm>
            <a:off x="6446520" y="347400"/>
            <a:ext cx="2026440" cy="206640"/>
          </a:xfrm>
          <a:prstGeom prst="rect">
            <a:avLst/>
          </a:prstGeom>
          <a:solidFill>
            <a:srgbClr val="f8bbd0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L: Where? About whom or what? D: Toward, to, for.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3" name="CustomShape 74"/>
          <p:cNvSpPr/>
          <p:nvPr/>
        </p:nvSpPr>
        <p:spPr>
          <a:xfrm>
            <a:off x="6446520" y="95400"/>
            <a:ext cx="2026440" cy="261720"/>
          </a:xfrm>
          <a:prstGeom prst="rect">
            <a:avLst/>
          </a:prstGeom>
          <a:solidFill>
            <a:srgbClr val="424242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1200" spc="-1" strike="noStrike">
                <a:solidFill>
                  <a:srgbClr val="ffffff"/>
                </a:solidFill>
                <a:latin typeface="Cambria"/>
                <a:ea typeface="Calibri"/>
              </a:rPr>
              <a:t>LOCATIVE </a:t>
            </a:r>
            <a:r>
              <a:rPr b="0" lang="en-US" sz="1200" spc="-1" strike="noStrike">
                <a:solidFill>
                  <a:srgbClr val="ffffff"/>
                </a:solidFill>
                <a:latin typeface="Cambria"/>
                <a:ea typeface="Calibri"/>
              </a:rPr>
              <a:t>&amp;</a:t>
            </a:r>
            <a:r>
              <a:rPr b="1" lang="en-US" sz="1200" spc="-1" strike="noStrike">
                <a:solidFill>
                  <a:srgbClr val="ffffff"/>
                </a:solidFill>
                <a:latin typeface="Cambria"/>
                <a:ea typeface="Calibri"/>
              </a:rPr>
              <a:t> DATIVE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4" name="CustomShape 75"/>
          <p:cNvSpPr/>
          <p:nvPr/>
        </p:nvSpPr>
        <p:spPr>
          <a:xfrm>
            <a:off x="8577000" y="347400"/>
            <a:ext cx="2026440" cy="206640"/>
          </a:xfrm>
          <a:prstGeom prst="rect">
            <a:avLst/>
          </a:prstGeom>
          <a:solidFill>
            <a:srgbClr val="e1bee7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With or by what?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5" name="CustomShape 76"/>
          <p:cNvSpPr/>
          <p:nvPr/>
        </p:nvSpPr>
        <p:spPr>
          <a:xfrm>
            <a:off x="8577000" y="95400"/>
            <a:ext cx="2026440" cy="261720"/>
          </a:xfrm>
          <a:prstGeom prst="rect">
            <a:avLst/>
          </a:prstGeom>
          <a:solidFill>
            <a:srgbClr val="424242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1200" spc="-1" strike="noStrike">
                <a:solidFill>
                  <a:srgbClr val="ffffff"/>
                </a:solidFill>
                <a:latin typeface="Cambria"/>
                <a:ea typeface="Calibri"/>
              </a:rPr>
              <a:t>INSTRUMENTAL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6" name="CustomShape 77"/>
          <p:cNvSpPr/>
          <p:nvPr/>
        </p:nvSpPr>
        <p:spPr>
          <a:xfrm>
            <a:off x="2212200" y="4183920"/>
            <a:ext cx="2026440" cy="206640"/>
          </a:xfrm>
          <a:prstGeom prst="rect">
            <a:avLst/>
          </a:prstGeom>
          <a:solidFill>
            <a:srgbClr val="d1c4e9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Calling or addressing someone.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7" name="CustomShape 79"/>
          <p:cNvSpPr/>
          <p:nvPr/>
        </p:nvSpPr>
        <p:spPr>
          <a:xfrm>
            <a:off x="2212200" y="3931920"/>
            <a:ext cx="2026440" cy="261720"/>
          </a:xfrm>
          <a:prstGeom prst="rect">
            <a:avLst/>
          </a:prstGeom>
          <a:solidFill>
            <a:srgbClr val="424242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1200" spc="-1" strike="noStrike">
                <a:solidFill>
                  <a:srgbClr val="ffffff"/>
                </a:solidFill>
                <a:latin typeface="Cambria"/>
                <a:ea typeface="Calibri"/>
              </a:rPr>
              <a:t>VOCATIVE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8" name="CustomShape 80"/>
          <p:cNvSpPr/>
          <p:nvPr/>
        </p:nvSpPr>
        <p:spPr>
          <a:xfrm>
            <a:off x="8577000" y="4183920"/>
            <a:ext cx="2026440" cy="206640"/>
          </a:xfrm>
          <a:prstGeom prst="rect">
            <a:avLst/>
          </a:prstGeom>
          <a:solidFill>
            <a:srgbClr val="c5cae9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-US" sz="700" spc="-1" strike="noStrike">
                <a:solidFill>
                  <a:srgbClr val="000000"/>
                </a:solidFill>
                <a:latin typeface="Calibri"/>
                <a:ea typeface="Calibri"/>
              </a:rPr>
              <a:t>For  F.   nouns not ending in -a, for all cases.</a:t>
            </a:r>
            <a:endParaRPr b="0" lang="en-US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9" name="CustomShape 81"/>
          <p:cNvSpPr/>
          <p:nvPr/>
        </p:nvSpPr>
        <p:spPr>
          <a:xfrm>
            <a:off x="8577000" y="3931920"/>
            <a:ext cx="2026440" cy="261720"/>
          </a:xfrm>
          <a:prstGeom prst="rect">
            <a:avLst/>
          </a:prstGeom>
          <a:solidFill>
            <a:srgbClr val="424242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-US" sz="1200" spc="-1" strike="noStrike">
                <a:solidFill>
                  <a:srgbClr val="ffffff"/>
                </a:solidFill>
                <a:latin typeface="Cambria"/>
                <a:ea typeface="Calibri"/>
              </a:rPr>
              <a:t>-I DECLENSION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0" name=""/>
          <p:cNvSpPr/>
          <p:nvPr/>
        </p:nvSpPr>
        <p:spPr>
          <a:xfrm>
            <a:off x="8816760" y="4245480"/>
            <a:ext cx="87840" cy="87840"/>
          </a:xfrm>
          <a:prstGeom prst="rect">
            <a:avLst/>
          </a:prstGeom>
          <a:solidFill>
            <a:srgbClr val="ffdfce"/>
          </a:solidFill>
          <a:ln w="0">
            <a:solidFill>
              <a:srgbClr val="61616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3920" bIns="4392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600" spc="-1" strike="noStrike">
                <a:solidFill>
                  <a:srgbClr val="000000"/>
                </a:solidFill>
                <a:latin typeface="Calibri"/>
                <a:ea typeface="DejaVu Sans"/>
              </a:rPr>
              <a:t>F</a:t>
            </a:r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1" name=""/>
          <p:cNvSpPr/>
          <p:nvPr/>
        </p:nvSpPr>
        <p:spPr>
          <a:xfrm>
            <a:off x="1325880" y="7184880"/>
            <a:ext cx="87840" cy="87840"/>
          </a:xfrm>
          <a:prstGeom prst="rect">
            <a:avLst/>
          </a:prstGeom>
          <a:solidFill>
            <a:srgbClr val="ffdfce"/>
          </a:solidFill>
          <a:ln w="0">
            <a:solidFill>
              <a:srgbClr val="61616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3920" bIns="4392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600" spc="-1" strike="noStrike">
                <a:solidFill>
                  <a:srgbClr val="000000"/>
                </a:solidFill>
                <a:latin typeface="Calibri"/>
                <a:ea typeface="DejaVu Sans"/>
              </a:rPr>
              <a:t>F</a:t>
            </a:r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2" name=""/>
          <p:cNvSpPr/>
          <p:nvPr/>
        </p:nvSpPr>
        <p:spPr>
          <a:xfrm>
            <a:off x="2606040" y="6963120"/>
            <a:ext cx="87840" cy="87840"/>
          </a:xfrm>
          <a:prstGeom prst="rect">
            <a:avLst/>
          </a:prstGeom>
          <a:solidFill>
            <a:srgbClr val="dee6ef"/>
          </a:solidFill>
          <a:ln w="0">
            <a:solidFill>
              <a:srgbClr val="61616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3920" bIns="4392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600" spc="-1" strike="noStrike">
                <a:solidFill>
                  <a:srgbClr val="000000"/>
                </a:solidFill>
                <a:latin typeface="Calibri"/>
                <a:ea typeface="DejaVu Sans"/>
              </a:rPr>
              <a:t>M</a:t>
            </a:r>
            <a:endParaRPr b="0" lang="en-US" sz="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2253</TotalTime>
  <Application>LibreOffice/7.6.0.3$Windows_X86_64 LibreOffice_project/69edd8b8ebc41d00b4de3915dc82f8f0fc3b6265</Application>
  <AppVersion>15.0000</AppVersion>
  <Words>914</Words>
  <Paragraphs>229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2021-07-15T00:39:22Z</dcterms:created>
  <dc:creator/>
  <dc:description/>
  <dc:language>en-US</dc:language>
  <cp:lastModifiedBy/>
  <cp:lastPrinted>2023-12-04T17:29:59Z</cp:lastPrinted>
  <dcterms:modified xsi:type="dcterms:W3CDTF">2023-12-04T17:23:55Z</dcterms:modified>
  <cp:revision>177</cp:revision>
  <dc:subject/>
  <dc:title>Serbian Cases Chart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r8>0</vt:r8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r8>0</vt:r8>
  </property>
  <property fmtid="{D5CDD505-2E9C-101B-9397-08002B2CF9AE}" pid="6" name="Notes">
    <vt:r8>0</vt:r8>
  </property>
  <property fmtid="{D5CDD505-2E9C-101B-9397-08002B2CF9AE}" pid="7" name="PresentationFormat">
    <vt:lpwstr>A4 Paper (210x297 mm)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</vt:i4>
  </property>
</Properties>
</file>