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_rels/presentation.xml.rels" ContentType="application/vnd.openxmlformats-package.relationship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_rels/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691813" cy="7559675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34240" y="1768680"/>
            <a:ext cx="96220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34240" y="4058640"/>
            <a:ext cx="96220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34240" y="405864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464800" y="405864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34240" y="1768680"/>
            <a:ext cx="309816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787560" y="1768680"/>
            <a:ext cx="309816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7041240" y="1768680"/>
            <a:ext cx="309816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34240" y="4058640"/>
            <a:ext cx="309816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787560" y="4058640"/>
            <a:ext cx="309816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7041240" y="4058640"/>
            <a:ext cx="309816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34240" y="1768680"/>
            <a:ext cx="962208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34240" y="1768680"/>
            <a:ext cx="962208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34240" y="1768680"/>
            <a:ext cx="469548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464800" y="1768680"/>
            <a:ext cx="469548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34240" y="301320"/>
            <a:ext cx="9622080" cy="585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464800" y="1768680"/>
            <a:ext cx="469548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34240" y="405864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34240" y="1768680"/>
            <a:ext cx="469548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464800" y="405864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34240" y="4058640"/>
            <a:ext cx="96220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s://slev.life/serbian-charts" TargetMode="External"/><Relationship Id="rId2" Type="http://schemas.openxmlformats.org/officeDocument/2006/relationships/hyperlink" Target="https://en.wiktionary.org/" TargetMode="External"/><Relationship Id="rId3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"/>
          <p:cNvSpPr/>
          <p:nvPr/>
        </p:nvSpPr>
        <p:spPr>
          <a:xfrm>
            <a:off x="110160" y="721800"/>
            <a:ext cx="7174080" cy="614880"/>
          </a:xfrm>
          <a:prstGeom prst="rect">
            <a:avLst/>
          </a:prstGeom>
          <a:solidFill>
            <a:srgbClr val="f5f5f5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7" name=""/>
          <p:cNvSpPr/>
          <p:nvPr/>
        </p:nvSpPr>
        <p:spPr>
          <a:xfrm>
            <a:off x="5844600" y="2179080"/>
            <a:ext cx="1440360" cy="5270040"/>
          </a:xfrm>
          <a:prstGeom prst="rect">
            <a:avLst/>
          </a:prstGeom>
          <a:solidFill>
            <a:srgbClr val="f5f5f5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8" name=""/>
          <p:cNvSpPr/>
          <p:nvPr/>
        </p:nvSpPr>
        <p:spPr>
          <a:xfrm>
            <a:off x="5844600" y="5756040"/>
            <a:ext cx="1432440" cy="41148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9" name=""/>
          <p:cNvSpPr/>
          <p:nvPr/>
        </p:nvSpPr>
        <p:spPr>
          <a:xfrm>
            <a:off x="5837040" y="4057920"/>
            <a:ext cx="1440000" cy="41004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0" name="CustomShape 6_1"/>
          <p:cNvSpPr/>
          <p:nvPr/>
        </p:nvSpPr>
        <p:spPr>
          <a:xfrm>
            <a:off x="3026160" y="455400"/>
            <a:ext cx="2804040" cy="6998040"/>
          </a:xfrm>
          <a:prstGeom prst="rect">
            <a:avLst/>
          </a:prstGeom>
          <a:noFill/>
          <a:ln w="63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1" name=""/>
          <p:cNvSpPr/>
          <p:nvPr/>
        </p:nvSpPr>
        <p:spPr>
          <a:xfrm>
            <a:off x="8516880" y="1325160"/>
            <a:ext cx="655560" cy="51156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2" name=""/>
          <p:cNvSpPr/>
          <p:nvPr/>
        </p:nvSpPr>
        <p:spPr>
          <a:xfrm>
            <a:off x="9175320" y="1325160"/>
            <a:ext cx="655560" cy="511560"/>
          </a:xfrm>
          <a:prstGeom prst="rect">
            <a:avLst/>
          </a:prstGeom>
          <a:solidFill>
            <a:srgbClr val="ffdfc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3" name=""/>
          <p:cNvSpPr/>
          <p:nvPr/>
        </p:nvSpPr>
        <p:spPr>
          <a:xfrm>
            <a:off x="7848360" y="1325160"/>
            <a:ext cx="655560" cy="511560"/>
          </a:xfrm>
          <a:prstGeom prst="rect">
            <a:avLst/>
          </a:prstGeom>
          <a:solidFill>
            <a:srgbClr val="dee6e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4" name="CustomShape 11_9"/>
          <p:cNvSpPr/>
          <p:nvPr/>
        </p:nvSpPr>
        <p:spPr>
          <a:xfrm>
            <a:off x="3026160" y="1352520"/>
            <a:ext cx="1522440" cy="4429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-US" sz="1050" spc="-1" strike="noStrike">
                <a:solidFill>
                  <a:srgbClr val="000000"/>
                </a:solidFill>
                <a:latin typeface="Calibri"/>
                <a:ea typeface="Calibri"/>
              </a:rPr>
              <a:t>-GATI:</a:t>
            </a:r>
            <a:r>
              <a:rPr b="0" lang="en-US" sz="1050" spc="-1" strike="noStrike" baseline="33000">
                <a:solidFill>
                  <a:srgbClr val="000000"/>
                </a:solidFill>
                <a:latin typeface="Calibri"/>
                <a:ea typeface="Calibri"/>
              </a:rPr>
              <a:t>2</a:t>
            </a:r>
            <a:r>
              <a:rPr b="0" lang="en-US" sz="1050" spc="-1" strike="noStrike">
                <a:solidFill>
                  <a:srgbClr val="000000"/>
                </a:solidFill>
                <a:latin typeface="Calibri"/>
                <a:ea typeface="Calibri"/>
              </a:rPr>
              <a:t> g…</a:t>
            </a:r>
            <a:endParaRPr b="0" lang="en-US" sz="10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-US" sz="1050" spc="-1" strike="noStrike">
                <a:solidFill>
                  <a:srgbClr val="000000"/>
                </a:solidFill>
                <a:latin typeface="Calibri"/>
                <a:ea typeface="Calibri"/>
              </a:rPr>
              <a:t>-ZATI:</a:t>
            </a:r>
            <a:r>
              <a:rPr b="0" lang="en-US" sz="1050" spc="-1" strike="noStrike" baseline="33000">
                <a:solidFill>
                  <a:srgbClr val="000000"/>
                </a:solidFill>
                <a:latin typeface="Calibri"/>
                <a:ea typeface="Calibri"/>
              </a:rPr>
              <a:t>2</a:t>
            </a:r>
            <a:r>
              <a:rPr b="0" lang="en-US" sz="105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b="0" lang="en-US" sz="80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b="0" lang="en-US" sz="1050" spc="-1" strike="noStrike">
                <a:solidFill>
                  <a:srgbClr val="000000"/>
                </a:solidFill>
                <a:latin typeface="Calibri"/>
                <a:ea typeface="Calibri"/>
              </a:rPr>
              <a:t>z…</a:t>
            </a:r>
            <a:endParaRPr b="0" lang="en-US" sz="10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20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endParaRPr b="0" lang="en-US" sz="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lagati — lie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pomagati — help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pokazati</a:t>
            </a:r>
            <a:r>
              <a:rPr b="0" lang="en-US" sz="750" spc="-1" strike="noStrike">
                <a:solidFill>
                  <a:srgbClr val="808080"/>
                </a:solidFill>
                <a:latin typeface="Calibri"/>
                <a:ea typeface="Calibri"/>
              </a:rPr>
              <a:t> (</a:t>
            </a:r>
            <a:r>
              <a:rPr b="0" i="1" lang="en-US" sz="750" spc="-1" strike="noStrike">
                <a:solidFill>
                  <a:srgbClr val="808080"/>
                </a:solidFill>
                <a:latin typeface="Calibri"/>
                <a:ea typeface="Calibri"/>
              </a:rPr>
              <a:t>pf.</a:t>
            </a:r>
            <a:r>
              <a:rPr b="0" lang="en-US" sz="750" spc="-1" strike="noStrike">
                <a:solidFill>
                  <a:srgbClr val="808080"/>
                </a:solidFill>
                <a:latin typeface="Calibri"/>
                <a:ea typeface="Calibri"/>
              </a:rPr>
              <a:t>)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 — show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40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endParaRPr b="0" lang="en-US" sz="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-US" sz="1050" spc="-1" strike="noStrike">
                <a:solidFill>
                  <a:srgbClr val="000000"/>
                </a:solidFill>
                <a:latin typeface="Calibri"/>
                <a:ea typeface="Calibri"/>
              </a:rPr>
              <a:t>-HATI:</a:t>
            </a:r>
            <a:r>
              <a:rPr b="0" lang="en-US" sz="1050" spc="-1" strike="noStrike" baseline="33000">
                <a:solidFill>
                  <a:srgbClr val="000000"/>
                </a:solidFill>
                <a:latin typeface="Calibri"/>
                <a:ea typeface="Calibri"/>
              </a:rPr>
              <a:t>2</a:t>
            </a:r>
            <a:r>
              <a:rPr b="0" lang="en-US" sz="1050" spc="-1" strike="noStrike">
                <a:solidFill>
                  <a:srgbClr val="000000"/>
                </a:solidFill>
                <a:latin typeface="Calibri"/>
                <a:ea typeface="Calibri"/>
              </a:rPr>
              <a:t> h…</a:t>
            </a:r>
            <a:endParaRPr b="0" lang="en-US" sz="10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-US" sz="1050" spc="-1" strike="noStrike">
                <a:solidFill>
                  <a:srgbClr val="000000"/>
                </a:solidFill>
                <a:latin typeface="Calibri"/>
                <a:ea typeface="Calibri"/>
              </a:rPr>
              <a:t>-SATI:</a:t>
            </a:r>
            <a:r>
              <a:rPr b="0" lang="en-US" sz="1050" spc="-1" strike="noStrike" baseline="33000">
                <a:solidFill>
                  <a:srgbClr val="000000"/>
                </a:solidFill>
                <a:latin typeface="Calibri"/>
                <a:ea typeface="Calibri"/>
              </a:rPr>
              <a:t>2</a:t>
            </a:r>
            <a:r>
              <a:rPr b="0" lang="en-US" sz="1050" spc="-1" strike="noStrike">
                <a:solidFill>
                  <a:srgbClr val="000000"/>
                </a:solidFill>
                <a:latin typeface="Calibri"/>
                <a:ea typeface="Calibri"/>
              </a:rPr>
              <a:t>  s…</a:t>
            </a:r>
            <a:endParaRPr b="0" lang="en-US" sz="10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20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endParaRPr b="0" lang="en-US" sz="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mahati — wave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pisati — write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plesati — dance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40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endParaRPr b="0" lang="en-US" sz="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-US" sz="1050" spc="-1" strike="noStrike">
                <a:solidFill>
                  <a:srgbClr val="000000"/>
                </a:solidFill>
                <a:latin typeface="Calibri"/>
                <a:ea typeface="Calibri"/>
              </a:rPr>
              <a:t>-KATI:</a:t>
            </a:r>
            <a:r>
              <a:rPr b="0" lang="en-US" sz="1050" spc="-1" strike="noStrike" baseline="33000">
                <a:solidFill>
                  <a:srgbClr val="000000"/>
                </a:solidFill>
                <a:latin typeface="Calibri"/>
                <a:ea typeface="Calibri"/>
              </a:rPr>
              <a:t>2</a:t>
            </a:r>
            <a:r>
              <a:rPr b="0" lang="en-US" sz="1050" spc="-1" strike="noStrike">
                <a:solidFill>
                  <a:srgbClr val="000000"/>
                </a:solidFill>
                <a:latin typeface="Calibri"/>
                <a:ea typeface="Calibri"/>
              </a:rPr>
              <a:t> k… ➜ č…</a:t>
            </a:r>
            <a:endParaRPr b="0" lang="en-US" sz="10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20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endParaRPr b="0" lang="en-US" sz="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plakati — cry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skakati — jump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vikati — shout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40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endParaRPr b="0" lang="en-US" sz="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-US" sz="1050" spc="-1" strike="noStrike">
                <a:solidFill>
                  <a:srgbClr val="000000"/>
                </a:solidFill>
                <a:latin typeface="Calibri"/>
                <a:ea typeface="Calibri"/>
              </a:rPr>
              <a:t>-AVATI:</a:t>
            </a:r>
            <a:r>
              <a:rPr b="0" lang="en-US" sz="1050" spc="-1" strike="noStrike" baseline="33000">
                <a:solidFill>
                  <a:srgbClr val="000000"/>
                </a:solidFill>
                <a:latin typeface="Calibri"/>
                <a:ea typeface="Calibri"/>
              </a:rPr>
              <a:t>2</a:t>
            </a:r>
            <a:r>
              <a:rPr b="0" lang="en-US" sz="1050" spc="-1" strike="noStrike">
                <a:solidFill>
                  <a:srgbClr val="000000"/>
                </a:solidFill>
                <a:latin typeface="Calibri"/>
                <a:ea typeface="Calibri"/>
              </a:rPr>
              <a:t> av… ➜ aj…</a:t>
            </a:r>
            <a:endParaRPr b="0" lang="en-US" sz="10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20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endParaRPr b="0" lang="en-US" sz="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davati — give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predavati — teach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prodavati — sell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40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endParaRPr b="0" lang="en-US" sz="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-US" sz="1050" spc="-1" strike="noStrike">
                <a:solidFill>
                  <a:srgbClr val="000000"/>
                </a:solidFill>
                <a:latin typeface="Calibri"/>
                <a:ea typeface="Calibri"/>
              </a:rPr>
              <a:t>-IVATI:</a:t>
            </a:r>
            <a:r>
              <a:rPr b="0" lang="en-US" sz="1050" spc="-1" strike="noStrike" baseline="33000">
                <a:solidFill>
                  <a:srgbClr val="000000"/>
                </a:solidFill>
                <a:latin typeface="Calibri"/>
                <a:ea typeface="Calibri"/>
              </a:rPr>
              <a:t>2</a:t>
            </a:r>
            <a:r>
              <a:rPr b="0" lang="en-US" sz="105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b="0" lang="en-US" sz="60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b="0" lang="en-US" sz="1050" spc="-1" strike="noStrike">
                <a:solidFill>
                  <a:srgbClr val="000000"/>
                </a:solidFill>
                <a:latin typeface="Calibri"/>
                <a:ea typeface="Calibri"/>
              </a:rPr>
              <a:t>iv…</a:t>
            </a:r>
            <a:endParaRPr b="0" lang="en-US" sz="10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-US" sz="1050" spc="-1" strike="noStrike">
                <a:solidFill>
                  <a:srgbClr val="000000"/>
                </a:solidFill>
                <a:latin typeface="Calibri"/>
                <a:ea typeface="Calibri"/>
              </a:rPr>
              <a:t>-OVATI:</a:t>
            </a:r>
            <a:r>
              <a:rPr b="0" lang="en-US" sz="1050" spc="-1" strike="noStrike">
                <a:solidFill>
                  <a:srgbClr val="000000"/>
                </a:solidFill>
                <a:latin typeface="Calibri"/>
                <a:ea typeface="Calibri"/>
              </a:rPr>
              <a:t> ov…</a:t>
            </a:r>
            <a:endParaRPr b="0" lang="en-US" sz="10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20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endParaRPr b="0" lang="en-US" sz="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očekivati — expect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doručkovati — eat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   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breakfast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kupovati — buy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poštovati — respect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putovati — travel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radovati se — be happy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CustomShape 11_5"/>
          <p:cNvSpPr/>
          <p:nvPr/>
        </p:nvSpPr>
        <p:spPr>
          <a:xfrm>
            <a:off x="1563840" y="1352520"/>
            <a:ext cx="1505520" cy="441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-US" sz="1050" spc="-1" strike="noStrike">
                <a:solidFill>
                  <a:srgbClr val="000000"/>
                </a:solidFill>
                <a:latin typeface="Calibri"/>
                <a:ea typeface="Calibri"/>
              </a:rPr>
              <a:t>-ATI</a:t>
            </a:r>
            <a:endParaRPr b="0" lang="en-US" sz="10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20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endParaRPr b="0" lang="en-US" sz="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čekati — wait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čitati — read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dati</a:t>
            </a:r>
            <a:r>
              <a:rPr b="0" lang="en-US" sz="750" spc="-1" strike="noStrike">
                <a:solidFill>
                  <a:srgbClr val="808080"/>
                </a:solidFill>
                <a:latin typeface="Calibri"/>
                <a:ea typeface="Calibri"/>
              </a:rPr>
              <a:t> (</a:t>
            </a:r>
            <a:r>
              <a:rPr b="0" i="1" lang="en-US" sz="750" spc="-1" strike="noStrike">
                <a:solidFill>
                  <a:srgbClr val="808080"/>
                </a:solidFill>
                <a:latin typeface="Calibri"/>
                <a:ea typeface="Calibri"/>
              </a:rPr>
              <a:t>pf.</a:t>
            </a:r>
            <a:r>
              <a:rPr b="0" lang="en-US" sz="750" spc="-1" strike="noStrike">
                <a:solidFill>
                  <a:srgbClr val="808080"/>
                </a:solidFill>
                <a:latin typeface="Calibri"/>
                <a:ea typeface="Calibri"/>
              </a:rPr>
              <a:t>)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 — give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gledati — watch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igrati — play sports,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   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dance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igrati se — play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imati — have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 baseline="33000">
                <a:solidFill>
                  <a:srgbClr val="000000"/>
                </a:solidFill>
                <a:latin typeface="Calibri"/>
                <a:ea typeface="Calibri"/>
              </a:rPr>
              <a:t>⎿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 • 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nemati — not have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kuvati — cook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morati — have to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pevati — sing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plivati — swim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pričati — talk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ručati — eat lunch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sanjati — dream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šetati se — walk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slušati — listen to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spavati — sleep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studirati — study at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   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university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sviđati se — like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svirati — play an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   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instrument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trebati</a:t>
            </a:r>
            <a:r>
              <a:rPr b="0" lang="en-US" sz="950" spc="-1" strike="noStrike" baseline="33000">
                <a:solidFill>
                  <a:srgbClr val="000000"/>
                </a:solidFill>
                <a:latin typeface="Calibri"/>
                <a:ea typeface="Calibri"/>
              </a:rPr>
              <a:t>1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 — need, should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trenirati — train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tuširati se — shower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večerati — eat dinner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znati — know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CustomShape 11_20"/>
          <p:cNvSpPr/>
          <p:nvPr/>
        </p:nvSpPr>
        <p:spPr>
          <a:xfrm>
            <a:off x="5844600" y="6174360"/>
            <a:ext cx="1432440" cy="242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1200" spc="-1" strike="noStrike">
                <a:solidFill>
                  <a:srgbClr val="000000"/>
                </a:solidFill>
                <a:latin typeface="Calibri"/>
                <a:ea typeface="Calibri"/>
              </a:rPr>
              <a:t>moći — can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CustomShape 11_16"/>
          <p:cNvSpPr/>
          <p:nvPr/>
        </p:nvSpPr>
        <p:spPr>
          <a:xfrm>
            <a:off x="5844600" y="4474800"/>
            <a:ext cx="1432440" cy="243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1200" spc="-1" strike="noStrike">
                <a:solidFill>
                  <a:srgbClr val="000000"/>
                </a:solidFill>
                <a:latin typeface="Calibri"/>
                <a:ea typeface="Calibri"/>
              </a:rPr>
              <a:t>hteti — want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CustomShape 11_12"/>
          <p:cNvSpPr/>
          <p:nvPr/>
        </p:nvSpPr>
        <p:spPr>
          <a:xfrm>
            <a:off x="5844600" y="2189520"/>
            <a:ext cx="1432440" cy="242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1200" spc="-1" strike="noStrike">
                <a:solidFill>
                  <a:srgbClr val="000000"/>
                </a:solidFill>
                <a:latin typeface="Calibri"/>
                <a:ea typeface="Calibri"/>
              </a:rPr>
              <a:t>biti — to be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CustomShape 5"/>
          <p:cNvSpPr/>
          <p:nvPr/>
        </p:nvSpPr>
        <p:spPr>
          <a:xfrm>
            <a:off x="110160" y="99720"/>
            <a:ext cx="1437120" cy="259560"/>
          </a:xfrm>
          <a:prstGeom prst="rect">
            <a:avLst/>
          </a:prstGeom>
          <a:solidFill>
            <a:srgbClr val="424242"/>
          </a:solidFill>
          <a:ln w="635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-US" sz="1200" spc="-1" strike="noStrike">
                <a:solidFill>
                  <a:srgbClr val="ffffff"/>
                </a:solidFill>
                <a:latin typeface="Cambria"/>
                <a:ea typeface="Calibri"/>
              </a:rPr>
              <a:t>PRESENT TENSE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CustomShape 11"/>
          <p:cNvSpPr/>
          <p:nvPr/>
        </p:nvSpPr>
        <p:spPr>
          <a:xfrm>
            <a:off x="150120" y="705600"/>
            <a:ext cx="653760" cy="597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  <a:ea typeface="Calibri"/>
              </a:rPr>
              <a:t>ja:  -im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  <a:ea typeface="Calibri"/>
              </a:rPr>
              <a:t>ti:   -iš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  <a:ea typeface="Calibri"/>
              </a:rPr>
              <a:t>on: -i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CustomShape 11_0"/>
          <p:cNvSpPr/>
          <p:nvPr/>
        </p:nvSpPr>
        <p:spPr>
          <a:xfrm>
            <a:off x="799200" y="705600"/>
            <a:ext cx="822960" cy="597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  <a:ea typeface="Calibri"/>
              </a:rPr>
              <a:t>mi:  -imo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  <a:ea typeface="Calibri"/>
              </a:rPr>
              <a:t>vi:  </a:t>
            </a:r>
            <a:r>
              <a:rPr b="0" lang="en-US" sz="800" spc="-1" strike="noStrike">
                <a:solidFill>
                  <a:srgbClr val="000000"/>
                </a:solidFill>
                <a:latin typeface="Calibri"/>
                <a:ea typeface="Calibri"/>
              </a:rPr>
              <a:t>  </a:t>
            </a:r>
            <a:r>
              <a:rPr b="0" lang="en-US" sz="1200" spc="-1" strike="noStrike">
                <a:solidFill>
                  <a:srgbClr val="000000"/>
                </a:solidFill>
                <a:latin typeface="Calibri"/>
                <a:ea typeface="Calibri"/>
              </a:rPr>
              <a:t>-ite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  <a:ea typeface="Calibri"/>
              </a:rPr>
              <a:t>oni: -e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"/>
          <p:cNvSpPr/>
          <p:nvPr/>
        </p:nvSpPr>
        <p:spPr>
          <a:xfrm>
            <a:off x="790200" y="740160"/>
            <a:ext cx="360" cy="6048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53" name="CustomShape 11_1"/>
          <p:cNvSpPr/>
          <p:nvPr/>
        </p:nvSpPr>
        <p:spPr>
          <a:xfrm>
            <a:off x="110160" y="1352520"/>
            <a:ext cx="1436760" cy="4638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-US" sz="1050" spc="-1" strike="noStrike">
                <a:solidFill>
                  <a:srgbClr val="000000"/>
                </a:solidFill>
                <a:latin typeface="Calibri"/>
                <a:ea typeface="Calibri"/>
              </a:rPr>
              <a:t>-ATI</a:t>
            </a:r>
            <a:endParaRPr b="0" lang="en-US" sz="10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20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endParaRPr b="0" lang="en-US" sz="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brojati — count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držati — hold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ležati — lie down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stajati — stand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i="1" lang="en-US" sz="950" spc="-1" strike="noStrike">
                <a:solidFill>
                  <a:srgbClr val="808080"/>
                </a:solidFill>
                <a:latin typeface="Calibri"/>
                <a:ea typeface="Calibri"/>
              </a:rPr>
              <a:t>   </a:t>
            </a:r>
            <a:r>
              <a:rPr b="0" i="1" lang="en-US" sz="950" spc="-1" strike="noStrike">
                <a:solidFill>
                  <a:srgbClr val="808080"/>
                </a:solidFill>
                <a:latin typeface="Calibri"/>
                <a:ea typeface="Calibri"/>
              </a:rPr>
              <a:t>st</a:t>
            </a:r>
            <a:r>
              <a:rPr b="0" i="1" lang="en-US" sz="950" spc="-1" strike="noStrike" u="sng">
                <a:solidFill>
                  <a:srgbClr val="808080"/>
                </a:solidFill>
                <a:uFillTx/>
                <a:latin typeface="Calibri"/>
                <a:ea typeface="Calibri"/>
              </a:rPr>
              <a:t>o</a:t>
            </a:r>
            <a:r>
              <a:rPr b="0" i="1" lang="en-US" sz="950" spc="-1" strike="noStrike">
                <a:solidFill>
                  <a:srgbClr val="808080"/>
                </a:solidFill>
                <a:latin typeface="Calibri"/>
                <a:ea typeface="Calibri"/>
              </a:rPr>
              <a:t>jim, st</a:t>
            </a:r>
            <a:r>
              <a:rPr b="0" i="1" lang="en-US" sz="950" spc="-1" strike="noStrike" u="sng">
                <a:solidFill>
                  <a:srgbClr val="808080"/>
                </a:solidFill>
                <a:uFillTx/>
                <a:latin typeface="Calibri"/>
                <a:ea typeface="Calibri"/>
              </a:rPr>
              <a:t>o</a:t>
            </a:r>
            <a:r>
              <a:rPr b="0" i="1" lang="en-US" sz="950" spc="-1" strike="noStrike">
                <a:solidFill>
                  <a:srgbClr val="808080"/>
                </a:solidFill>
                <a:latin typeface="Calibri"/>
                <a:ea typeface="Calibri"/>
              </a:rPr>
              <a:t>jiš …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trčati — run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40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endParaRPr b="0" lang="en-US" sz="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-US" sz="1050" spc="-1" strike="noStrike">
                <a:solidFill>
                  <a:srgbClr val="000000"/>
                </a:solidFill>
                <a:latin typeface="Calibri"/>
                <a:ea typeface="Calibri"/>
              </a:rPr>
              <a:t>-ETI</a:t>
            </a:r>
            <a:endParaRPr b="0" lang="en-US" sz="10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20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endParaRPr b="0" lang="en-US" sz="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mrzeti — hate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sedeti — sit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videti — see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voleti — love, like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želeti — wish, want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živeti — live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40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endParaRPr b="0" lang="en-US" sz="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-US" sz="1050" spc="-1" strike="noStrike">
                <a:solidFill>
                  <a:srgbClr val="000000"/>
                </a:solidFill>
                <a:latin typeface="Calibri"/>
                <a:ea typeface="Calibri"/>
              </a:rPr>
              <a:t>-ITI</a:t>
            </a:r>
            <a:endParaRPr b="0" lang="en-US" sz="10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20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endParaRPr b="0" lang="en-US" sz="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čistiti — clean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dolaziti — arrive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govoriti — speak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koristiti — use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kupiti</a:t>
            </a:r>
            <a:r>
              <a:rPr b="0" lang="en-US" sz="750" spc="-1" strike="noStrike">
                <a:solidFill>
                  <a:srgbClr val="808080"/>
                </a:solidFill>
                <a:latin typeface="Calibri"/>
                <a:ea typeface="Calibri"/>
              </a:rPr>
              <a:t> (</a:t>
            </a:r>
            <a:r>
              <a:rPr b="0" i="1" lang="en-US" sz="750" spc="-1" strike="noStrike">
                <a:solidFill>
                  <a:srgbClr val="808080"/>
                </a:solidFill>
                <a:latin typeface="Calibri"/>
                <a:ea typeface="Calibri"/>
              </a:rPr>
              <a:t>pf.</a:t>
            </a:r>
            <a:r>
              <a:rPr b="0" lang="en-US" sz="750" spc="-1" strike="noStrike">
                <a:solidFill>
                  <a:srgbClr val="808080"/>
                </a:solidFill>
                <a:latin typeface="Calibri"/>
                <a:ea typeface="Calibri"/>
              </a:rPr>
              <a:t>)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 — buy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misliti — think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nositi — wear, carry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platiti</a:t>
            </a:r>
            <a:r>
              <a:rPr b="0" lang="en-US" sz="750" spc="-1" strike="noStrike">
                <a:solidFill>
                  <a:srgbClr val="808080"/>
                </a:solidFill>
                <a:latin typeface="Calibri"/>
                <a:ea typeface="Calibri"/>
              </a:rPr>
              <a:t> (</a:t>
            </a:r>
            <a:r>
              <a:rPr b="0" i="1" lang="en-US" sz="750" spc="-1" strike="noStrike">
                <a:solidFill>
                  <a:srgbClr val="808080"/>
                </a:solidFill>
                <a:latin typeface="Calibri"/>
                <a:ea typeface="Calibri"/>
              </a:rPr>
              <a:t>pf.</a:t>
            </a:r>
            <a:r>
              <a:rPr b="0" lang="en-US" sz="750" spc="-1" strike="noStrike">
                <a:solidFill>
                  <a:srgbClr val="808080"/>
                </a:solidFill>
                <a:latin typeface="Calibri"/>
                <a:ea typeface="Calibri"/>
              </a:rPr>
              <a:t>)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 — pay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praviti — make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raditi — work, do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učiti — learn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voziti — drive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zaboraviti</a:t>
            </a:r>
            <a:r>
              <a:rPr b="0" lang="en-US" sz="750" spc="-1" strike="noStrike">
                <a:solidFill>
                  <a:srgbClr val="808080"/>
                </a:solidFill>
                <a:latin typeface="Calibri"/>
                <a:ea typeface="Calibri"/>
              </a:rPr>
              <a:t> (</a:t>
            </a:r>
            <a:r>
              <a:rPr b="0" i="1" lang="en-US" sz="750" spc="-1" strike="noStrike">
                <a:solidFill>
                  <a:srgbClr val="808080"/>
                </a:solidFill>
                <a:latin typeface="Calibri"/>
                <a:ea typeface="Calibri"/>
              </a:rPr>
              <a:t>pf.</a:t>
            </a:r>
            <a:r>
              <a:rPr b="0" lang="en-US" sz="750" spc="-1" strike="noStrike">
                <a:solidFill>
                  <a:srgbClr val="808080"/>
                </a:solidFill>
                <a:latin typeface="Calibri"/>
                <a:ea typeface="Calibri"/>
              </a:rPr>
              <a:t>)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 — forget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CustomShape 11_2"/>
          <p:cNvSpPr/>
          <p:nvPr/>
        </p:nvSpPr>
        <p:spPr>
          <a:xfrm>
            <a:off x="109800" y="6174000"/>
            <a:ext cx="1431720" cy="860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1050" spc="-1" strike="noStrike">
                <a:solidFill>
                  <a:srgbClr val="000000"/>
                </a:solidFill>
                <a:latin typeface="Calibri"/>
                <a:ea typeface="Calibri"/>
              </a:rPr>
              <a:t>Ex:</a:t>
            </a:r>
            <a:endParaRPr b="0" lang="en-US" sz="10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20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endParaRPr b="0" lang="en-US" sz="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plat</a:t>
            </a:r>
            <a:r>
              <a:rPr b="0" lang="en-US" sz="95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iti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i="1" lang="en-US" sz="950" spc="-1" strike="noStrike">
                <a:solidFill>
                  <a:srgbClr val="808080"/>
                </a:solidFill>
                <a:latin typeface="Calibri"/>
                <a:ea typeface="Calibri"/>
              </a:rPr>
              <a:t>   </a:t>
            </a:r>
            <a:r>
              <a:rPr b="0" i="1" lang="en-US" sz="950" spc="-1" strike="noStrike">
                <a:solidFill>
                  <a:srgbClr val="808080"/>
                </a:solidFill>
                <a:latin typeface="Calibri"/>
                <a:ea typeface="Calibri"/>
              </a:rPr>
              <a:t>plat</a:t>
            </a:r>
            <a:r>
              <a:rPr b="0" i="1" lang="en-US" sz="950" spc="-1" strike="noStrike" u="sng">
                <a:solidFill>
                  <a:srgbClr val="808080"/>
                </a:solidFill>
                <a:uFillTx/>
                <a:latin typeface="Calibri"/>
                <a:ea typeface="Calibri"/>
              </a:rPr>
              <a:t>im</a:t>
            </a:r>
            <a:r>
              <a:rPr b="0" i="1" lang="en-US" sz="950" spc="-1" strike="noStrike">
                <a:solidFill>
                  <a:srgbClr val="808080"/>
                </a:solidFill>
                <a:latin typeface="Calibri"/>
                <a:ea typeface="Calibri"/>
              </a:rPr>
              <a:t>, plat</a:t>
            </a:r>
            <a:r>
              <a:rPr b="0" i="1" lang="en-US" sz="950" spc="-1" strike="noStrike" u="sng">
                <a:solidFill>
                  <a:srgbClr val="808080"/>
                </a:solidFill>
                <a:uFillTx/>
                <a:latin typeface="Calibri"/>
                <a:ea typeface="Calibri"/>
              </a:rPr>
              <a:t>iš</a:t>
            </a:r>
            <a:r>
              <a:rPr b="0" i="1" lang="en-US" sz="950" spc="-1" strike="noStrike">
                <a:solidFill>
                  <a:srgbClr val="808080"/>
                </a:solidFill>
                <a:latin typeface="Calibri"/>
                <a:ea typeface="Calibri"/>
              </a:rPr>
              <a:t>, plat</a:t>
            </a:r>
            <a:r>
              <a:rPr b="0" i="1" lang="en-US" sz="950" spc="-1" strike="noStrike" u="sng">
                <a:solidFill>
                  <a:srgbClr val="808080"/>
                </a:solidFill>
                <a:uFillTx/>
                <a:latin typeface="Calibri"/>
                <a:ea typeface="Calibri"/>
              </a:rPr>
              <a:t>i</a:t>
            </a:r>
            <a:r>
              <a:rPr b="0" i="1" lang="en-US" sz="950" spc="-1" strike="noStrike">
                <a:solidFill>
                  <a:srgbClr val="808080"/>
                </a:solidFill>
                <a:latin typeface="Calibri"/>
                <a:ea typeface="Calibri"/>
              </a:rPr>
              <a:t> …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žel</a:t>
            </a:r>
            <a:r>
              <a:rPr b="0" lang="en-US" sz="95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eti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i="1" lang="en-US" sz="950" spc="-1" strike="noStrike">
                <a:solidFill>
                  <a:srgbClr val="808080"/>
                </a:solidFill>
                <a:latin typeface="Calibri"/>
                <a:ea typeface="Calibri"/>
              </a:rPr>
              <a:t>   </a:t>
            </a:r>
            <a:r>
              <a:rPr b="0" i="1" lang="en-US" sz="950" spc="-1" strike="noStrike">
                <a:solidFill>
                  <a:srgbClr val="808080"/>
                </a:solidFill>
                <a:latin typeface="Calibri"/>
                <a:ea typeface="Calibri"/>
              </a:rPr>
              <a:t>žel</a:t>
            </a:r>
            <a:r>
              <a:rPr b="0" i="1" lang="en-US" sz="950" spc="-1" strike="noStrike" u="sng">
                <a:solidFill>
                  <a:srgbClr val="808080"/>
                </a:solidFill>
                <a:uFillTx/>
                <a:latin typeface="Calibri"/>
                <a:ea typeface="Calibri"/>
              </a:rPr>
              <a:t>im</a:t>
            </a:r>
            <a:r>
              <a:rPr b="0" i="1" lang="en-US" sz="950" spc="-1" strike="noStrike">
                <a:solidFill>
                  <a:srgbClr val="808080"/>
                </a:solidFill>
                <a:latin typeface="Calibri"/>
                <a:ea typeface="Calibri"/>
              </a:rPr>
              <a:t>, žel</a:t>
            </a:r>
            <a:r>
              <a:rPr b="0" i="1" lang="en-US" sz="950" spc="-1" strike="noStrike" u="sng">
                <a:solidFill>
                  <a:srgbClr val="808080"/>
                </a:solidFill>
                <a:uFillTx/>
                <a:latin typeface="Calibri"/>
                <a:ea typeface="Calibri"/>
              </a:rPr>
              <a:t>iš</a:t>
            </a:r>
            <a:r>
              <a:rPr b="0" i="1" lang="en-US" sz="950" spc="-1" strike="noStrike">
                <a:solidFill>
                  <a:srgbClr val="808080"/>
                </a:solidFill>
                <a:latin typeface="Calibri"/>
                <a:ea typeface="Calibri"/>
              </a:rPr>
              <a:t>, žel</a:t>
            </a:r>
            <a:r>
              <a:rPr b="0" i="1" lang="en-US" sz="950" spc="-1" strike="noStrike" u="sng">
                <a:solidFill>
                  <a:srgbClr val="808080"/>
                </a:solidFill>
                <a:uFillTx/>
                <a:latin typeface="Calibri"/>
                <a:ea typeface="Calibri"/>
              </a:rPr>
              <a:t>i</a:t>
            </a:r>
            <a:r>
              <a:rPr b="0" i="1" lang="en-US" sz="950" spc="-1" strike="noStrike">
                <a:solidFill>
                  <a:srgbClr val="808080"/>
                </a:solidFill>
                <a:latin typeface="Calibri"/>
                <a:ea typeface="Calibri"/>
              </a:rPr>
              <a:t> …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"/>
          <p:cNvSpPr/>
          <p:nvPr/>
        </p:nvSpPr>
        <p:spPr>
          <a:xfrm>
            <a:off x="109800" y="6174360"/>
            <a:ext cx="5734800" cy="360"/>
          </a:xfrm>
          <a:prstGeom prst="line">
            <a:avLst/>
          </a:prstGeom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56" name="CustomShape 5_1"/>
          <p:cNvSpPr/>
          <p:nvPr/>
        </p:nvSpPr>
        <p:spPr>
          <a:xfrm>
            <a:off x="1563840" y="455400"/>
            <a:ext cx="1456200" cy="259560"/>
          </a:xfrm>
          <a:prstGeom prst="rect">
            <a:avLst/>
          </a:prstGeom>
          <a:solidFill>
            <a:srgbClr val="f8bbd0"/>
          </a:solidFill>
          <a:ln w="635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Cambria"/>
                <a:ea typeface="Calibri"/>
              </a:rPr>
              <a:t>AM | AJU</a:t>
            </a:r>
            <a:r>
              <a:rPr b="0" lang="en-US" sz="600" spc="-1" strike="noStrike">
                <a:solidFill>
                  <a:srgbClr val="000000"/>
                </a:solidFill>
                <a:latin typeface="Cambria"/>
                <a:ea typeface="Calibri"/>
              </a:rPr>
              <a:t> </a:t>
            </a:r>
            <a:r>
              <a:rPr b="0" lang="en-US" sz="1200" spc="-1" strike="noStrike">
                <a:solidFill>
                  <a:srgbClr val="000000"/>
                </a:solidFill>
                <a:latin typeface="Cambria"/>
                <a:ea typeface="Calibri"/>
              </a:rPr>
              <a:t> 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CustomShape 11_3"/>
          <p:cNvSpPr/>
          <p:nvPr/>
        </p:nvSpPr>
        <p:spPr>
          <a:xfrm>
            <a:off x="1604160" y="705600"/>
            <a:ext cx="702720" cy="597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  <a:ea typeface="Calibri"/>
              </a:rPr>
              <a:t>ja:  -am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  <a:ea typeface="Calibri"/>
              </a:rPr>
              <a:t>ti:   -aš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  <a:ea typeface="Calibri"/>
              </a:rPr>
              <a:t>on: -a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CustomShape 11_4"/>
          <p:cNvSpPr/>
          <p:nvPr/>
        </p:nvSpPr>
        <p:spPr>
          <a:xfrm>
            <a:off x="2253240" y="705600"/>
            <a:ext cx="822960" cy="597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  <a:ea typeface="Calibri"/>
              </a:rPr>
              <a:t>mi:  -amo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  <a:ea typeface="Calibri"/>
              </a:rPr>
              <a:t>vi:  </a:t>
            </a:r>
            <a:r>
              <a:rPr b="0" lang="en-US" sz="800" spc="-1" strike="noStrike">
                <a:solidFill>
                  <a:srgbClr val="000000"/>
                </a:solidFill>
                <a:latin typeface="Calibri"/>
                <a:ea typeface="Calibri"/>
              </a:rPr>
              <a:t>  </a:t>
            </a:r>
            <a:r>
              <a:rPr b="0" lang="en-US" sz="1200" spc="-1" strike="noStrike">
                <a:solidFill>
                  <a:srgbClr val="000000"/>
                </a:solidFill>
                <a:latin typeface="Calibri"/>
                <a:ea typeface="Calibri"/>
              </a:rPr>
              <a:t>-ate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  <a:ea typeface="Calibri"/>
              </a:rPr>
              <a:t>oni: -aju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"/>
          <p:cNvSpPr/>
          <p:nvPr/>
        </p:nvSpPr>
        <p:spPr>
          <a:xfrm>
            <a:off x="2244240" y="740160"/>
            <a:ext cx="360" cy="6048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60" name="CustomShape 11_6"/>
          <p:cNvSpPr/>
          <p:nvPr/>
        </p:nvSpPr>
        <p:spPr>
          <a:xfrm>
            <a:off x="1563840" y="6174000"/>
            <a:ext cx="1432080" cy="865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1050" spc="-1" strike="noStrike">
                <a:solidFill>
                  <a:srgbClr val="000000"/>
                </a:solidFill>
                <a:latin typeface="Calibri"/>
                <a:ea typeface="Calibri"/>
              </a:rPr>
              <a:t>Ex:</a:t>
            </a:r>
            <a:endParaRPr b="0" lang="en-US" sz="10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20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endParaRPr b="0" lang="en-US" sz="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čit</a:t>
            </a:r>
            <a:r>
              <a:rPr b="0" lang="en-US" sz="95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ati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i="1" lang="en-US" sz="950" spc="-1" strike="noStrike">
                <a:solidFill>
                  <a:srgbClr val="808080"/>
                </a:solidFill>
                <a:latin typeface="Calibri"/>
                <a:ea typeface="Calibri"/>
              </a:rPr>
              <a:t>   </a:t>
            </a:r>
            <a:r>
              <a:rPr b="0" i="1" lang="en-US" sz="950" spc="-1" strike="noStrike">
                <a:solidFill>
                  <a:srgbClr val="808080"/>
                </a:solidFill>
                <a:latin typeface="Calibri"/>
                <a:ea typeface="Calibri"/>
              </a:rPr>
              <a:t>čit</a:t>
            </a:r>
            <a:r>
              <a:rPr b="0" i="1" lang="en-US" sz="950" spc="-1" strike="noStrike" u="sng">
                <a:solidFill>
                  <a:srgbClr val="808080"/>
                </a:solidFill>
                <a:uFillTx/>
                <a:latin typeface="Calibri"/>
                <a:ea typeface="Calibri"/>
              </a:rPr>
              <a:t>am</a:t>
            </a:r>
            <a:r>
              <a:rPr b="0" i="1" lang="en-US" sz="950" spc="-1" strike="noStrike">
                <a:solidFill>
                  <a:srgbClr val="808080"/>
                </a:solidFill>
                <a:latin typeface="Calibri"/>
                <a:ea typeface="Calibri"/>
              </a:rPr>
              <a:t>, čit</a:t>
            </a:r>
            <a:r>
              <a:rPr b="0" i="1" lang="en-US" sz="950" spc="-1" strike="noStrike" u="sng">
                <a:solidFill>
                  <a:srgbClr val="808080"/>
                </a:solidFill>
                <a:uFillTx/>
                <a:latin typeface="Calibri"/>
                <a:ea typeface="Calibri"/>
              </a:rPr>
              <a:t>aš</a:t>
            </a:r>
            <a:r>
              <a:rPr b="0" i="1" lang="en-US" sz="950" spc="-1" strike="noStrike">
                <a:solidFill>
                  <a:srgbClr val="808080"/>
                </a:solidFill>
                <a:latin typeface="Calibri"/>
                <a:ea typeface="Calibri"/>
              </a:rPr>
              <a:t>, čit</a:t>
            </a:r>
            <a:r>
              <a:rPr b="0" i="1" lang="en-US" sz="950" spc="-1" strike="noStrike" u="sng">
                <a:solidFill>
                  <a:srgbClr val="808080"/>
                </a:solidFill>
                <a:uFillTx/>
                <a:latin typeface="Calibri"/>
                <a:ea typeface="Calibri"/>
              </a:rPr>
              <a:t>a</a:t>
            </a:r>
            <a:r>
              <a:rPr b="0" i="1" lang="en-US" sz="950" spc="-1" strike="noStrike">
                <a:solidFill>
                  <a:srgbClr val="808080"/>
                </a:solidFill>
                <a:latin typeface="Calibri"/>
                <a:ea typeface="Calibri"/>
              </a:rPr>
              <a:t> …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šet</a:t>
            </a:r>
            <a:r>
              <a:rPr b="0" lang="en-US" sz="95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ati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 se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i="1" lang="en-US" sz="950" spc="-1" strike="noStrike">
                <a:solidFill>
                  <a:srgbClr val="808080"/>
                </a:solidFill>
                <a:latin typeface="Calibri"/>
                <a:ea typeface="Calibri"/>
              </a:rPr>
              <a:t>   </a:t>
            </a:r>
            <a:r>
              <a:rPr b="0" i="1" lang="en-US" sz="950" spc="-1" strike="noStrike">
                <a:solidFill>
                  <a:srgbClr val="808080"/>
                </a:solidFill>
                <a:latin typeface="Calibri"/>
                <a:ea typeface="Calibri"/>
              </a:rPr>
              <a:t>šet</a:t>
            </a:r>
            <a:r>
              <a:rPr b="0" i="1" lang="en-US" sz="950" spc="-1" strike="noStrike" u="sng">
                <a:solidFill>
                  <a:srgbClr val="808080"/>
                </a:solidFill>
                <a:uFillTx/>
                <a:latin typeface="Calibri"/>
                <a:ea typeface="Calibri"/>
              </a:rPr>
              <a:t>am</a:t>
            </a:r>
            <a:r>
              <a:rPr b="0" i="1" lang="en-US" sz="950" spc="-1" strike="noStrike">
                <a:solidFill>
                  <a:srgbClr val="808080"/>
                </a:solidFill>
                <a:latin typeface="Calibri"/>
                <a:ea typeface="Calibri"/>
              </a:rPr>
              <a:t> se, šet</a:t>
            </a:r>
            <a:r>
              <a:rPr b="0" i="1" lang="en-US" sz="950" spc="-1" strike="noStrike" u="sng">
                <a:solidFill>
                  <a:srgbClr val="808080"/>
                </a:solidFill>
                <a:uFillTx/>
                <a:latin typeface="Calibri"/>
                <a:ea typeface="Calibri"/>
              </a:rPr>
              <a:t>aš</a:t>
            </a:r>
            <a:r>
              <a:rPr b="0" i="1" lang="en-US" sz="950" spc="-1" strike="noStrike">
                <a:solidFill>
                  <a:srgbClr val="808080"/>
                </a:solidFill>
                <a:latin typeface="Calibri"/>
                <a:ea typeface="Calibri"/>
              </a:rPr>
              <a:t> se …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CustomShape 5_2"/>
          <p:cNvSpPr/>
          <p:nvPr/>
        </p:nvSpPr>
        <p:spPr>
          <a:xfrm>
            <a:off x="3026160" y="455400"/>
            <a:ext cx="2797560" cy="259560"/>
          </a:xfrm>
          <a:prstGeom prst="rect">
            <a:avLst/>
          </a:prstGeom>
          <a:solidFill>
            <a:srgbClr val="e1bee7"/>
          </a:solidFill>
          <a:ln w="635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Cambria"/>
                <a:ea typeface="Calibri"/>
              </a:rPr>
              <a:t>EM | U</a:t>
            </a:r>
            <a:r>
              <a:rPr b="0" lang="en-US" sz="600" spc="-1" strike="noStrike">
                <a:solidFill>
                  <a:srgbClr val="000000"/>
                </a:solidFill>
                <a:latin typeface="Cambria"/>
                <a:ea typeface="Calibri"/>
              </a:rPr>
              <a:t> </a:t>
            </a:r>
            <a:r>
              <a:rPr b="0" lang="en-US" sz="1200" spc="-1" strike="noStrike">
                <a:solidFill>
                  <a:srgbClr val="000000"/>
                </a:solidFill>
                <a:latin typeface="Cambria"/>
                <a:ea typeface="Calibri"/>
              </a:rPr>
              <a:t>              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CustomShape 11_7"/>
          <p:cNvSpPr/>
          <p:nvPr/>
        </p:nvSpPr>
        <p:spPr>
          <a:xfrm>
            <a:off x="3553200" y="705600"/>
            <a:ext cx="702720" cy="597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  <a:ea typeface="Calibri"/>
              </a:rPr>
              <a:t>ja:  -em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  <a:ea typeface="Calibri"/>
              </a:rPr>
              <a:t>ti:   -eš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  <a:ea typeface="Calibri"/>
              </a:rPr>
              <a:t>on: -e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CustomShape 11_8"/>
          <p:cNvSpPr/>
          <p:nvPr/>
        </p:nvSpPr>
        <p:spPr>
          <a:xfrm>
            <a:off x="4237560" y="705600"/>
            <a:ext cx="822960" cy="597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  <a:ea typeface="Calibri"/>
              </a:rPr>
              <a:t>mi:  -emo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  <a:ea typeface="Calibri"/>
              </a:rPr>
              <a:t>vi:  </a:t>
            </a:r>
            <a:r>
              <a:rPr b="0" lang="en-US" sz="800" spc="-1" strike="noStrike">
                <a:solidFill>
                  <a:srgbClr val="000000"/>
                </a:solidFill>
                <a:latin typeface="Calibri"/>
                <a:ea typeface="Calibri"/>
              </a:rPr>
              <a:t>  </a:t>
            </a:r>
            <a:r>
              <a:rPr b="0" lang="en-US" sz="1200" spc="-1" strike="noStrike">
                <a:solidFill>
                  <a:srgbClr val="000000"/>
                </a:solidFill>
                <a:latin typeface="Calibri"/>
                <a:ea typeface="Calibri"/>
              </a:rPr>
              <a:t>-ete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  <a:ea typeface="Calibri"/>
              </a:rPr>
              <a:t>oni: -u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"/>
          <p:cNvSpPr/>
          <p:nvPr/>
        </p:nvSpPr>
        <p:spPr>
          <a:xfrm>
            <a:off x="4229640" y="740160"/>
            <a:ext cx="360" cy="6048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65" name="CustomShape 11_10"/>
          <p:cNvSpPr/>
          <p:nvPr/>
        </p:nvSpPr>
        <p:spPr>
          <a:xfrm>
            <a:off x="3025800" y="6174000"/>
            <a:ext cx="2758320" cy="865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1050" spc="-1" strike="noStrike">
                <a:solidFill>
                  <a:srgbClr val="000000"/>
                </a:solidFill>
                <a:latin typeface="Calibri"/>
                <a:ea typeface="Calibri"/>
              </a:rPr>
              <a:t>Ex:</a:t>
            </a:r>
            <a:endParaRPr b="0" lang="en-US" sz="10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20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endParaRPr b="0" lang="en-US" sz="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la</a:t>
            </a:r>
            <a:r>
              <a:rPr b="0" lang="en-US" sz="95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gati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i="1" lang="en-US" sz="950" spc="-1" strike="noStrike">
                <a:solidFill>
                  <a:srgbClr val="808080"/>
                </a:solidFill>
                <a:latin typeface="Calibri"/>
                <a:ea typeface="Calibri"/>
              </a:rPr>
              <a:t>   </a:t>
            </a:r>
            <a:r>
              <a:rPr b="0" i="1" lang="en-US" sz="950" spc="-1" strike="noStrike">
                <a:solidFill>
                  <a:srgbClr val="808080"/>
                </a:solidFill>
                <a:latin typeface="Calibri"/>
                <a:ea typeface="Calibri"/>
              </a:rPr>
              <a:t>la</a:t>
            </a:r>
            <a:r>
              <a:rPr b="0" i="1" lang="en-US" sz="950" spc="-1" strike="noStrike" u="sng">
                <a:solidFill>
                  <a:srgbClr val="808080"/>
                </a:solidFill>
                <a:uFillTx/>
                <a:latin typeface="Calibri"/>
                <a:ea typeface="Calibri"/>
              </a:rPr>
              <a:t>žem</a:t>
            </a:r>
            <a:r>
              <a:rPr b="0" i="1" lang="en-US" sz="950" spc="-1" strike="noStrike">
                <a:solidFill>
                  <a:srgbClr val="808080"/>
                </a:solidFill>
                <a:latin typeface="Calibri"/>
                <a:ea typeface="Calibri"/>
              </a:rPr>
              <a:t>, la</a:t>
            </a:r>
            <a:r>
              <a:rPr b="0" i="1" lang="en-US" sz="950" spc="-1" strike="noStrike" u="sng">
                <a:solidFill>
                  <a:srgbClr val="808080"/>
                </a:solidFill>
                <a:uFillTx/>
                <a:latin typeface="Calibri"/>
                <a:ea typeface="Calibri"/>
              </a:rPr>
              <a:t>žeš</a:t>
            </a:r>
            <a:r>
              <a:rPr b="0" i="1" lang="en-US" sz="950" spc="-1" strike="noStrike">
                <a:solidFill>
                  <a:srgbClr val="808080"/>
                </a:solidFill>
                <a:latin typeface="Calibri"/>
                <a:ea typeface="Calibri"/>
              </a:rPr>
              <a:t>, la</a:t>
            </a:r>
            <a:r>
              <a:rPr b="0" i="1" lang="en-US" sz="950" spc="-1" strike="noStrike" u="sng">
                <a:solidFill>
                  <a:srgbClr val="808080"/>
                </a:solidFill>
                <a:uFillTx/>
                <a:latin typeface="Calibri"/>
                <a:ea typeface="Calibri"/>
              </a:rPr>
              <a:t>že</a:t>
            </a:r>
            <a:r>
              <a:rPr b="0" i="1" lang="en-US" sz="950" spc="-1" strike="noStrike">
                <a:solidFill>
                  <a:srgbClr val="808080"/>
                </a:solidFill>
                <a:latin typeface="Calibri"/>
                <a:ea typeface="Calibri"/>
              </a:rPr>
              <a:t>, la</a:t>
            </a:r>
            <a:r>
              <a:rPr b="0" i="1" lang="en-US" sz="950" spc="-1" strike="noStrike" u="sng">
                <a:solidFill>
                  <a:srgbClr val="808080"/>
                </a:solidFill>
                <a:uFillTx/>
                <a:latin typeface="Calibri"/>
                <a:ea typeface="Calibri"/>
              </a:rPr>
              <a:t>žemo</a:t>
            </a:r>
            <a:r>
              <a:rPr b="0" i="1" lang="en-US" sz="950" spc="-1" strike="noStrike">
                <a:solidFill>
                  <a:srgbClr val="808080"/>
                </a:solidFill>
                <a:latin typeface="Calibri"/>
                <a:ea typeface="Calibri"/>
              </a:rPr>
              <a:t>, la</a:t>
            </a:r>
            <a:r>
              <a:rPr b="0" i="1" lang="en-US" sz="950" spc="-1" strike="noStrike" u="sng">
                <a:solidFill>
                  <a:srgbClr val="808080"/>
                </a:solidFill>
                <a:uFillTx/>
                <a:latin typeface="Calibri"/>
                <a:ea typeface="Calibri"/>
              </a:rPr>
              <a:t>žete</a:t>
            </a:r>
            <a:r>
              <a:rPr b="0" i="1" lang="en-US" sz="950" spc="-1" strike="noStrike">
                <a:solidFill>
                  <a:srgbClr val="808080"/>
                </a:solidFill>
                <a:latin typeface="Calibri"/>
                <a:ea typeface="Calibri"/>
              </a:rPr>
              <a:t>, la</a:t>
            </a:r>
            <a:r>
              <a:rPr b="0" i="1" lang="en-US" sz="950" spc="-1" strike="noStrike" u="sng">
                <a:solidFill>
                  <a:srgbClr val="808080"/>
                </a:solidFill>
                <a:uFillTx/>
                <a:latin typeface="Calibri"/>
                <a:ea typeface="Calibri"/>
              </a:rPr>
              <a:t>žu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kup</a:t>
            </a:r>
            <a:r>
              <a:rPr b="0" lang="en-US" sz="95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ovati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i="1" lang="en-US" sz="950" spc="-1" strike="noStrike">
                <a:solidFill>
                  <a:srgbClr val="808080"/>
                </a:solidFill>
                <a:latin typeface="Calibri"/>
                <a:ea typeface="Calibri"/>
              </a:rPr>
              <a:t>   </a:t>
            </a:r>
            <a:r>
              <a:rPr b="0" i="1" lang="en-US" sz="950" spc="-1" strike="noStrike">
                <a:solidFill>
                  <a:srgbClr val="808080"/>
                </a:solidFill>
                <a:latin typeface="Calibri"/>
                <a:ea typeface="Calibri"/>
              </a:rPr>
              <a:t>kup</a:t>
            </a:r>
            <a:r>
              <a:rPr b="0" i="1" lang="en-US" sz="950" spc="-1" strike="noStrike" u="sng">
                <a:solidFill>
                  <a:srgbClr val="808080"/>
                </a:solidFill>
                <a:uFillTx/>
                <a:latin typeface="Calibri"/>
                <a:ea typeface="Calibri"/>
              </a:rPr>
              <a:t>ujem</a:t>
            </a:r>
            <a:r>
              <a:rPr b="0" i="1" lang="en-US" sz="950" spc="-1" strike="noStrike">
                <a:solidFill>
                  <a:srgbClr val="808080"/>
                </a:solidFill>
                <a:latin typeface="Calibri"/>
                <a:ea typeface="Calibri"/>
              </a:rPr>
              <a:t>, kup</a:t>
            </a:r>
            <a:r>
              <a:rPr b="0" i="1" lang="en-US" sz="950" spc="-1" strike="noStrike" u="sng">
                <a:solidFill>
                  <a:srgbClr val="808080"/>
                </a:solidFill>
                <a:uFillTx/>
                <a:latin typeface="Calibri"/>
                <a:ea typeface="Calibri"/>
              </a:rPr>
              <a:t>uješ</a:t>
            </a:r>
            <a:r>
              <a:rPr b="0" i="1" lang="en-US" sz="950" spc="-1" strike="noStrike">
                <a:solidFill>
                  <a:srgbClr val="808080"/>
                </a:solidFill>
                <a:latin typeface="Calibri"/>
                <a:ea typeface="Calibri"/>
              </a:rPr>
              <a:t>, kup</a:t>
            </a:r>
            <a:r>
              <a:rPr b="0" i="1" lang="en-US" sz="950" spc="-1" strike="noStrike" u="sng">
                <a:solidFill>
                  <a:srgbClr val="808080"/>
                </a:solidFill>
                <a:uFillTx/>
                <a:latin typeface="Calibri"/>
                <a:ea typeface="Calibri"/>
              </a:rPr>
              <a:t>uje</a:t>
            </a:r>
            <a:r>
              <a:rPr b="0" i="1" lang="en-US" sz="950" spc="-1" strike="noStrike">
                <a:solidFill>
                  <a:srgbClr val="808080"/>
                </a:solidFill>
                <a:latin typeface="Calibri"/>
                <a:ea typeface="Calibri"/>
              </a:rPr>
              <a:t>, kup</a:t>
            </a:r>
            <a:r>
              <a:rPr b="0" i="1" lang="en-US" sz="950" spc="-1" strike="noStrike" u="sng">
                <a:solidFill>
                  <a:srgbClr val="808080"/>
                </a:solidFill>
                <a:uFillTx/>
                <a:latin typeface="Calibri"/>
                <a:ea typeface="Calibri"/>
              </a:rPr>
              <a:t>ujemo</a:t>
            </a:r>
            <a:r>
              <a:rPr b="0" i="1" lang="en-US" sz="950" spc="-1" strike="noStrike">
                <a:solidFill>
                  <a:srgbClr val="808080"/>
                </a:solidFill>
                <a:latin typeface="Calibri"/>
                <a:ea typeface="Calibri"/>
              </a:rPr>
              <a:t> … kup</a:t>
            </a:r>
            <a:r>
              <a:rPr b="0" i="1" lang="en-US" sz="950" spc="-1" strike="noStrike" u="sng">
                <a:solidFill>
                  <a:srgbClr val="808080"/>
                </a:solidFill>
                <a:uFillTx/>
                <a:latin typeface="Calibri"/>
                <a:ea typeface="Calibri"/>
              </a:rPr>
              <a:t>uju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"/>
          <p:cNvSpPr/>
          <p:nvPr/>
        </p:nvSpPr>
        <p:spPr>
          <a:xfrm>
            <a:off x="1596960" y="74880"/>
            <a:ext cx="2415600" cy="295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US" sz="750" spc="-1" strike="noStrike">
                <a:solidFill>
                  <a:srgbClr val="000000"/>
                </a:solidFill>
                <a:latin typeface="Calibri"/>
                <a:ea typeface="DejaVu Sans"/>
              </a:rPr>
              <a:t>Shows infinitive forms. Reflexive verbs are followed by </a:t>
            </a:r>
            <a:r>
              <a:rPr b="0" i="1" lang="en-US" sz="750" spc="-1" strike="noStrike">
                <a:solidFill>
                  <a:srgbClr val="000000"/>
                </a:solidFill>
                <a:latin typeface="Calibri"/>
                <a:ea typeface="DejaVu Sans"/>
              </a:rPr>
              <a:t>se</a:t>
            </a:r>
            <a:r>
              <a:rPr b="0" lang="en-US" sz="750" spc="-1" strike="noStrike">
                <a:solidFill>
                  <a:srgbClr val="000000"/>
                </a:solidFill>
                <a:latin typeface="Calibri"/>
                <a:ea typeface="DejaVu Sans"/>
              </a:rPr>
              <a:t>.</a:t>
            </a:r>
            <a:endParaRPr b="0" lang="en-US" sz="7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750" spc="-1" strike="noStrike">
                <a:solidFill>
                  <a:srgbClr val="000000"/>
                </a:solidFill>
                <a:latin typeface="Calibri"/>
                <a:ea typeface="DejaVu Sans"/>
              </a:rPr>
              <a:t>Verbs with perfective aspect only are marked </a:t>
            </a:r>
            <a:r>
              <a:rPr b="0" i="1" lang="en-US" sz="750" spc="-1" strike="noStrike">
                <a:solidFill>
                  <a:srgbClr val="000000"/>
                </a:solidFill>
                <a:latin typeface="Calibri"/>
                <a:ea typeface="DejaVu Sans"/>
              </a:rPr>
              <a:t>pf.</a:t>
            </a:r>
            <a:endParaRPr b="0" lang="en-US" sz="75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CustomShape 5_3"/>
          <p:cNvSpPr/>
          <p:nvPr/>
        </p:nvSpPr>
        <p:spPr>
          <a:xfrm>
            <a:off x="5837760" y="1912680"/>
            <a:ext cx="1447200" cy="259560"/>
          </a:xfrm>
          <a:prstGeom prst="rect">
            <a:avLst/>
          </a:prstGeom>
          <a:solidFill>
            <a:srgbClr val="c5cae9"/>
          </a:solidFill>
          <a:ln w="635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Cambria"/>
                <a:ea typeface="Calibri"/>
              </a:rPr>
              <a:t>Irregular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CustomShape 11_13"/>
          <p:cNvSpPr/>
          <p:nvPr/>
        </p:nvSpPr>
        <p:spPr>
          <a:xfrm>
            <a:off x="5922360" y="2491920"/>
            <a:ext cx="402480" cy="1470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ja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 algn="r"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ti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 algn="r"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on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 algn="r"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ona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 algn="r"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ono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 algn="r"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mi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 algn="r"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vi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 algn="r"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oni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 algn="r"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one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 algn="r"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ona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CustomShape 11_14"/>
          <p:cNvSpPr/>
          <p:nvPr/>
        </p:nvSpPr>
        <p:spPr>
          <a:xfrm>
            <a:off x="6321240" y="2491920"/>
            <a:ext cx="910080" cy="1470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a7591"/>
                </a:solidFill>
                <a:latin typeface="Calibri"/>
                <a:ea typeface="Calibri"/>
              </a:rPr>
              <a:t>sam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  /  jesam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a7591"/>
                </a:solidFill>
                <a:latin typeface="Calibri"/>
                <a:ea typeface="Calibri"/>
              </a:rPr>
              <a:t>si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       /  jesi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a7591"/>
                </a:solidFill>
                <a:latin typeface="Calibri"/>
                <a:ea typeface="Calibri"/>
              </a:rPr>
              <a:t>je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      /  jeste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a7591"/>
                </a:solidFill>
                <a:latin typeface="Calibri"/>
                <a:ea typeface="Calibri"/>
              </a:rPr>
              <a:t>smo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  /  jesmo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a7591"/>
                </a:solidFill>
                <a:latin typeface="Calibri"/>
                <a:ea typeface="Calibri"/>
              </a:rPr>
              <a:t>ste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    /  jeste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a7591"/>
                </a:solidFill>
                <a:latin typeface="Calibri"/>
                <a:ea typeface="Calibri"/>
              </a:rPr>
              <a:t>su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     /  jesu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"/>
          <p:cNvSpPr/>
          <p:nvPr/>
        </p:nvSpPr>
        <p:spPr>
          <a:xfrm>
            <a:off x="6292080" y="2880360"/>
            <a:ext cx="52200" cy="344520"/>
          </a:xfrm>
          <a:custGeom>
            <a:avLst/>
            <a:gdLst>
              <a:gd name="textAreaLeft" fmla="*/ 0 w 52200"/>
              <a:gd name="textAreaRight" fmla="*/ 59400 w 52200"/>
              <a:gd name="textAreaTop" fmla="*/ 0 h 344520"/>
              <a:gd name="textAreaBottom" fmla="*/ 351720 h 344520"/>
            </a:gdLst>
            <a:ahLst/>
            <a:rect l="textAreaLeft" t="textAreaTop" r="textAreaRight" b="textAreaBottom"/>
            <a:pathLst>
              <a:path w="205" h="993">
                <a:moveTo>
                  <a:pt x="0" y="0"/>
                </a:moveTo>
                <a:cubicBezTo>
                  <a:pt x="51" y="0"/>
                  <a:pt x="102" y="41"/>
                  <a:pt x="102" y="82"/>
                </a:cubicBezTo>
                <a:lnTo>
                  <a:pt x="102" y="413"/>
                </a:lnTo>
                <a:cubicBezTo>
                  <a:pt x="102" y="454"/>
                  <a:pt x="153" y="496"/>
                  <a:pt x="204" y="496"/>
                </a:cubicBezTo>
                <a:cubicBezTo>
                  <a:pt x="153" y="496"/>
                  <a:pt x="102" y="537"/>
                  <a:pt x="102" y="578"/>
                </a:cubicBezTo>
                <a:lnTo>
                  <a:pt x="102" y="909"/>
                </a:lnTo>
                <a:cubicBezTo>
                  <a:pt x="102" y="950"/>
                  <a:pt x="51" y="992"/>
                  <a:pt x="0" y="992"/>
                </a:cubicBezTo>
              </a:path>
            </a:pathLst>
          </a:custGeom>
          <a:noFill/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71" name=""/>
          <p:cNvSpPr/>
          <p:nvPr/>
        </p:nvSpPr>
        <p:spPr>
          <a:xfrm>
            <a:off x="6292080" y="3604320"/>
            <a:ext cx="52200" cy="344520"/>
          </a:xfrm>
          <a:custGeom>
            <a:avLst/>
            <a:gdLst>
              <a:gd name="textAreaLeft" fmla="*/ 0 w 52200"/>
              <a:gd name="textAreaRight" fmla="*/ 59400 w 52200"/>
              <a:gd name="textAreaTop" fmla="*/ 0 h 344520"/>
              <a:gd name="textAreaBottom" fmla="*/ 351720 h 344520"/>
            </a:gdLst>
            <a:ahLst/>
            <a:rect l="textAreaLeft" t="textAreaTop" r="textAreaRight" b="textAreaBottom"/>
            <a:pathLst>
              <a:path w="205" h="993">
                <a:moveTo>
                  <a:pt x="0" y="0"/>
                </a:moveTo>
                <a:cubicBezTo>
                  <a:pt x="51" y="0"/>
                  <a:pt x="102" y="41"/>
                  <a:pt x="102" y="82"/>
                </a:cubicBezTo>
                <a:lnTo>
                  <a:pt x="102" y="413"/>
                </a:lnTo>
                <a:cubicBezTo>
                  <a:pt x="102" y="454"/>
                  <a:pt x="153" y="496"/>
                  <a:pt x="204" y="496"/>
                </a:cubicBezTo>
                <a:cubicBezTo>
                  <a:pt x="153" y="496"/>
                  <a:pt x="102" y="537"/>
                  <a:pt x="102" y="578"/>
                </a:cubicBezTo>
                <a:lnTo>
                  <a:pt x="102" y="909"/>
                </a:lnTo>
                <a:cubicBezTo>
                  <a:pt x="102" y="950"/>
                  <a:pt x="51" y="992"/>
                  <a:pt x="0" y="992"/>
                </a:cubicBezTo>
              </a:path>
            </a:pathLst>
          </a:custGeom>
          <a:noFill/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72" name=""/>
          <p:cNvSpPr/>
          <p:nvPr/>
        </p:nvSpPr>
        <p:spPr>
          <a:xfrm flipV="1">
            <a:off x="5837760" y="2456640"/>
            <a:ext cx="1444680" cy="360"/>
          </a:xfrm>
          <a:prstGeom prst="line">
            <a:avLst/>
          </a:prstGeom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73" name="CustomShape 11_15"/>
          <p:cNvSpPr/>
          <p:nvPr/>
        </p:nvSpPr>
        <p:spPr>
          <a:xfrm>
            <a:off x="5844600" y="4066200"/>
            <a:ext cx="1432440" cy="309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Neg: nisam, nisi, nije, nismo, niste, nisu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"/>
          <p:cNvSpPr/>
          <p:nvPr/>
        </p:nvSpPr>
        <p:spPr>
          <a:xfrm flipV="1">
            <a:off x="5837760" y="4057560"/>
            <a:ext cx="1444680" cy="36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75" name=""/>
          <p:cNvSpPr/>
          <p:nvPr/>
        </p:nvSpPr>
        <p:spPr>
          <a:xfrm flipV="1">
            <a:off x="5837760" y="4475160"/>
            <a:ext cx="1444680" cy="360"/>
          </a:xfrm>
          <a:prstGeom prst="line">
            <a:avLst/>
          </a:prstGeom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76" name="CustomShape 11_17"/>
          <p:cNvSpPr/>
          <p:nvPr/>
        </p:nvSpPr>
        <p:spPr>
          <a:xfrm>
            <a:off x="6095160" y="4768920"/>
            <a:ext cx="402480" cy="945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ja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 algn="r"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ti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 algn="r"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on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 algn="r"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mi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 algn="r"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vi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 algn="r"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oni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CustomShape 11_18"/>
          <p:cNvSpPr/>
          <p:nvPr/>
        </p:nvSpPr>
        <p:spPr>
          <a:xfrm>
            <a:off x="6435720" y="4772160"/>
            <a:ext cx="654840" cy="942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ho</a:t>
            </a:r>
            <a:r>
              <a:rPr b="0" lang="en-US" sz="950" spc="-1" strike="noStrike">
                <a:solidFill>
                  <a:srgbClr val="0a7591"/>
                </a:solidFill>
                <a:latin typeface="Calibri"/>
                <a:ea typeface="Calibri"/>
              </a:rPr>
              <a:t>ću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ho</a:t>
            </a:r>
            <a:r>
              <a:rPr b="0" lang="en-US" sz="950" spc="-1" strike="noStrike">
                <a:solidFill>
                  <a:srgbClr val="0a7591"/>
                </a:solidFill>
                <a:latin typeface="Calibri"/>
                <a:ea typeface="Calibri"/>
              </a:rPr>
              <a:t>ćeš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ho</a:t>
            </a:r>
            <a:r>
              <a:rPr b="0" lang="en-US" sz="950" spc="-1" strike="noStrike">
                <a:solidFill>
                  <a:srgbClr val="0a7591"/>
                </a:solidFill>
                <a:latin typeface="Calibri"/>
                <a:ea typeface="Calibri"/>
              </a:rPr>
              <a:t>će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ho</a:t>
            </a:r>
            <a:r>
              <a:rPr b="0" lang="en-US" sz="950" spc="-1" strike="noStrike">
                <a:solidFill>
                  <a:srgbClr val="0a7591"/>
                </a:solidFill>
                <a:latin typeface="Calibri"/>
                <a:ea typeface="Calibri"/>
              </a:rPr>
              <a:t>ćemo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ho</a:t>
            </a:r>
            <a:r>
              <a:rPr b="0" lang="en-US" sz="950" spc="-1" strike="noStrike">
                <a:solidFill>
                  <a:srgbClr val="0a7591"/>
                </a:solidFill>
                <a:latin typeface="Calibri"/>
                <a:ea typeface="Calibri"/>
              </a:rPr>
              <a:t>ćete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ho</a:t>
            </a:r>
            <a:r>
              <a:rPr b="0" lang="en-US" sz="950" spc="-1" strike="noStrike">
                <a:solidFill>
                  <a:srgbClr val="0a7591"/>
                </a:solidFill>
                <a:latin typeface="Calibri"/>
                <a:ea typeface="Calibri"/>
              </a:rPr>
              <a:t>će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"/>
          <p:cNvSpPr/>
          <p:nvPr/>
        </p:nvSpPr>
        <p:spPr>
          <a:xfrm flipV="1">
            <a:off x="5837760" y="4742280"/>
            <a:ext cx="1444680" cy="360"/>
          </a:xfrm>
          <a:prstGeom prst="line">
            <a:avLst/>
          </a:prstGeom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79" name="CustomShape 11_19"/>
          <p:cNvSpPr/>
          <p:nvPr/>
        </p:nvSpPr>
        <p:spPr>
          <a:xfrm>
            <a:off x="5825160" y="5765040"/>
            <a:ext cx="1474920" cy="309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Neg: neću, nećeš, neće, nećemo, nećete, neće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"/>
          <p:cNvSpPr/>
          <p:nvPr/>
        </p:nvSpPr>
        <p:spPr>
          <a:xfrm flipV="1">
            <a:off x="5837760" y="5756040"/>
            <a:ext cx="1444680" cy="36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81" name=""/>
          <p:cNvSpPr/>
          <p:nvPr/>
        </p:nvSpPr>
        <p:spPr>
          <a:xfrm flipV="1">
            <a:off x="5837760" y="6174360"/>
            <a:ext cx="1444680" cy="360"/>
          </a:xfrm>
          <a:prstGeom prst="line">
            <a:avLst/>
          </a:prstGeom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82" name="CustomShape 11_21"/>
          <p:cNvSpPr/>
          <p:nvPr/>
        </p:nvSpPr>
        <p:spPr>
          <a:xfrm>
            <a:off x="6095160" y="6455520"/>
            <a:ext cx="402480" cy="945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ja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 algn="r"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ti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 algn="r"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on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 algn="r"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mi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 algn="r"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vi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 algn="r"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oni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CustomShape 11_22"/>
          <p:cNvSpPr/>
          <p:nvPr/>
        </p:nvSpPr>
        <p:spPr>
          <a:xfrm>
            <a:off x="6435720" y="6453000"/>
            <a:ext cx="654840" cy="942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mogu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možeš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može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možemo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možete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mogu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"/>
          <p:cNvSpPr/>
          <p:nvPr/>
        </p:nvSpPr>
        <p:spPr>
          <a:xfrm flipV="1">
            <a:off x="5837760" y="6441120"/>
            <a:ext cx="1444680" cy="360"/>
          </a:xfrm>
          <a:prstGeom prst="line">
            <a:avLst/>
          </a:prstGeom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85" name="CustomShape 5_5"/>
          <p:cNvSpPr/>
          <p:nvPr/>
        </p:nvSpPr>
        <p:spPr>
          <a:xfrm>
            <a:off x="7400160" y="99720"/>
            <a:ext cx="1434960" cy="259560"/>
          </a:xfrm>
          <a:prstGeom prst="rect">
            <a:avLst/>
          </a:prstGeom>
          <a:solidFill>
            <a:srgbClr val="424242"/>
          </a:solidFill>
          <a:ln w="635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-US" sz="1200" spc="-1" strike="noStrike">
                <a:solidFill>
                  <a:srgbClr val="ffffff"/>
                </a:solidFill>
                <a:latin typeface="Cambria"/>
                <a:ea typeface="Calibri"/>
              </a:rPr>
              <a:t>PAST TENSE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CustomShape 6_4"/>
          <p:cNvSpPr/>
          <p:nvPr/>
        </p:nvSpPr>
        <p:spPr>
          <a:xfrm>
            <a:off x="7400160" y="455400"/>
            <a:ext cx="3184560" cy="5485320"/>
          </a:xfrm>
          <a:prstGeom prst="rect">
            <a:avLst/>
          </a:prstGeom>
          <a:noFill/>
          <a:ln w="63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87" name="CustomShape 11_26"/>
          <p:cNvSpPr/>
          <p:nvPr/>
        </p:nvSpPr>
        <p:spPr>
          <a:xfrm>
            <a:off x="7400160" y="464040"/>
            <a:ext cx="3184920" cy="858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Don’t use the present tense conjugations. Instead, ⑴ use the subject’s “to be” helping verb (</a:t>
            </a:r>
            <a:r>
              <a:rPr b="0" i="1" lang="en-US" sz="950" spc="-1" strike="noStrike">
                <a:solidFill>
                  <a:srgbClr val="0a7591"/>
                </a:solidFill>
                <a:latin typeface="Calibri"/>
                <a:ea typeface="Calibri"/>
              </a:rPr>
              <a:t>sam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, </a:t>
            </a:r>
            <a:r>
              <a:rPr b="0" i="1" lang="en-US" sz="950" spc="-1" strike="noStrike">
                <a:solidFill>
                  <a:srgbClr val="0a7591"/>
                </a:solidFill>
                <a:latin typeface="Calibri"/>
                <a:ea typeface="Calibri"/>
              </a:rPr>
              <a:t>si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, </a:t>
            </a:r>
            <a:r>
              <a:rPr b="0" i="1" lang="en-US" sz="950" spc="-1" strike="noStrike">
                <a:solidFill>
                  <a:srgbClr val="0a7591"/>
                </a:solidFill>
                <a:latin typeface="Calibri"/>
                <a:ea typeface="Calibri"/>
              </a:rPr>
              <a:t>je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, etc.—see chart on the left), ⑵ cut the trailing -ti or -sti from the verb’s infinitive form, and ⑶ add the past tense ending for the subject’s gender and plurality: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CustomShape 252"/>
          <p:cNvSpPr/>
          <p:nvPr/>
        </p:nvSpPr>
        <p:spPr>
          <a:xfrm>
            <a:off x="8718120" y="1497240"/>
            <a:ext cx="229320" cy="86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  <a:ea typeface="Calibri"/>
              </a:rPr>
              <a:t>-lo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CustomShape 253"/>
          <p:cNvSpPr/>
          <p:nvPr/>
        </p:nvSpPr>
        <p:spPr>
          <a:xfrm>
            <a:off x="9303120" y="1497240"/>
            <a:ext cx="352080" cy="86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  <a:ea typeface="Calibri"/>
              </a:rPr>
              <a:t>-la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CustomShape 254"/>
          <p:cNvSpPr/>
          <p:nvPr/>
        </p:nvSpPr>
        <p:spPr>
          <a:xfrm>
            <a:off x="7985520" y="1498320"/>
            <a:ext cx="352080" cy="86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  <a:ea typeface="Calibri"/>
              </a:rPr>
              <a:t>-o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Line 256"/>
          <p:cNvSpPr/>
          <p:nvPr/>
        </p:nvSpPr>
        <p:spPr>
          <a:xfrm>
            <a:off x="7652880" y="1464840"/>
            <a:ext cx="2176200" cy="360"/>
          </a:xfrm>
          <a:prstGeom prst="line">
            <a:avLst/>
          </a:prstGeom>
          <a:ln w="0">
            <a:solidFill>
              <a:srgbClr val="0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92" name="Line 257"/>
          <p:cNvSpPr/>
          <p:nvPr/>
        </p:nvSpPr>
        <p:spPr>
          <a:xfrm>
            <a:off x="8510760" y="1327680"/>
            <a:ext cx="360" cy="515880"/>
          </a:xfrm>
          <a:prstGeom prst="line">
            <a:avLst/>
          </a:prstGeom>
          <a:ln w="0">
            <a:solidFill>
              <a:srgbClr val="0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93" name="CustomShape 258"/>
          <p:cNvSpPr/>
          <p:nvPr/>
        </p:nvSpPr>
        <p:spPr>
          <a:xfrm>
            <a:off x="7896240" y="1340640"/>
            <a:ext cx="186840" cy="95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M. 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" name="CustomShape 259"/>
          <p:cNvSpPr/>
          <p:nvPr/>
        </p:nvSpPr>
        <p:spPr>
          <a:xfrm>
            <a:off x="8567280" y="1340640"/>
            <a:ext cx="150120" cy="9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N.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CustomShape 260"/>
          <p:cNvSpPr/>
          <p:nvPr/>
        </p:nvSpPr>
        <p:spPr>
          <a:xfrm>
            <a:off x="9231120" y="1340640"/>
            <a:ext cx="150120" cy="9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F.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Line 261"/>
          <p:cNvSpPr/>
          <p:nvPr/>
        </p:nvSpPr>
        <p:spPr>
          <a:xfrm>
            <a:off x="9175320" y="1327680"/>
            <a:ext cx="360" cy="515880"/>
          </a:xfrm>
          <a:prstGeom prst="line">
            <a:avLst/>
          </a:prstGeom>
          <a:ln w="0">
            <a:solidFill>
              <a:srgbClr val="0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97" name="Line 256_0"/>
          <p:cNvSpPr/>
          <p:nvPr/>
        </p:nvSpPr>
        <p:spPr>
          <a:xfrm>
            <a:off x="7652880" y="1657080"/>
            <a:ext cx="2176200" cy="360"/>
          </a:xfrm>
          <a:prstGeom prst="line">
            <a:avLst/>
          </a:prstGeom>
          <a:ln w="0">
            <a:solidFill>
              <a:srgbClr val="0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98" name="CustomShape 252_0"/>
          <p:cNvSpPr/>
          <p:nvPr/>
        </p:nvSpPr>
        <p:spPr>
          <a:xfrm>
            <a:off x="8718120" y="1683720"/>
            <a:ext cx="229320" cy="86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  <a:ea typeface="Calibri"/>
              </a:rPr>
              <a:t>-la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CustomShape 253_0"/>
          <p:cNvSpPr/>
          <p:nvPr/>
        </p:nvSpPr>
        <p:spPr>
          <a:xfrm>
            <a:off x="9303120" y="1683720"/>
            <a:ext cx="352080" cy="86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  <a:ea typeface="Calibri"/>
              </a:rPr>
              <a:t>-le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" name="CustomShape 254_0"/>
          <p:cNvSpPr/>
          <p:nvPr/>
        </p:nvSpPr>
        <p:spPr>
          <a:xfrm>
            <a:off x="7985520" y="1685160"/>
            <a:ext cx="352080" cy="86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  <a:ea typeface="Calibri"/>
              </a:rPr>
              <a:t>-li</a:t>
            </a:r>
            <a:r>
              <a:rPr b="0" lang="en-US" sz="950" spc="-1" strike="noStrike" baseline="33000">
                <a:solidFill>
                  <a:srgbClr val="000000"/>
                </a:solidFill>
                <a:latin typeface="Calibri"/>
                <a:ea typeface="Calibri"/>
              </a:rPr>
              <a:t>3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CustomShape 254_1"/>
          <p:cNvSpPr/>
          <p:nvPr/>
        </p:nvSpPr>
        <p:spPr>
          <a:xfrm>
            <a:off x="7629840" y="1510560"/>
            <a:ext cx="171720" cy="86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Sg.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CustomShape 254_2"/>
          <p:cNvSpPr/>
          <p:nvPr/>
        </p:nvSpPr>
        <p:spPr>
          <a:xfrm>
            <a:off x="7629840" y="1702440"/>
            <a:ext cx="171720" cy="86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Pl.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Line 256_1"/>
          <p:cNvSpPr/>
          <p:nvPr/>
        </p:nvSpPr>
        <p:spPr>
          <a:xfrm flipV="1">
            <a:off x="7652880" y="1843200"/>
            <a:ext cx="2176200" cy="360"/>
          </a:xfrm>
          <a:prstGeom prst="line">
            <a:avLst/>
          </a:prstGeom>
          <a:ln w="0">
            <a:solidFill>
              <a:srgbClr val="0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04" name="Line 257_0"/>
          <p:cNvSpPr/>
          <p:nvPr/>
        </p:nvSpPr>
        <p:spPr>
          <a:xfrm>
            <a:off x="7847280" y="1328040"/>
            <a:ext cx="360" cy="515880"/>
          </a:xfrm>
          <a:prstGeom prst="line">
            <a:avLst/>
          </a:prstGeom>
          <a:ln w="0">
            <a:solidFill>
              <a:srgbClr val="0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05" name="Line 261_0"/>
          <p:cNvSpPr/>
          <p:nvPr/>
        </p:nvSpPr>
        <p:spPr>
          <a:xfrm>
            <a:off x="9832680" y="1328040"/>
            <a:ext cx="360" cy="515880"/>
          </a:xfrm>
          <a:prstGeom prst="line">
            <a:avLst/>
          </a:prstGeom>
          <a:ln w="0">
            <a:solidFill>
              <a:srgbClr val="0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06" name="Line 256_2"/>
          <p:cNvSpPr/>
          <p:nvPr/>
        </p:nvSpPr>
        <p:spPr>
          <a:xfrm>
            <a:off x="7848360" y="1325160"/>
            <a:ext cx="1984320" cy="360"/>
          </a:xfrm>
          <a:prstGeom prst="line">
            <a:avLst/>
          </a:prstGeom>
          <a:ln w="0">
            <a:solidFill>
              <a:srgbClr val="0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07" name="Line 257_1"/>
          <p:cNvSpPr/>
          <p:nvPr/>
        </p:nvSpPr>
        <p:spPr>
          <a:xfrm>
            <a:off x="7653960" y="1463760"/>
            <a:ext cx="360" cy="382320"/>
          </a:xfrm>
          <a:prstGeom prst="line">
            <a:avLst/>
          </a:prstGeom>
          <a:ln w="0">
            <a:solidFill>
              <a:srgbClr val="0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08" name="CustomShape 11_27"/>
          <p:cNvSpPr/>
          <p:nvPr/>
        </p:nvSpPr>
        <p:spPr>
          <a:xfrm>
            <a:off x="7399800" y="1878480"/>
            <a:ext cx="3235680" cy="5236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Ex: “I </a:t>
            </a:r>
            <a:r>
              <a:rPr b="0" lang="en-US" sz="95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watched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 a movie.” (infinitive: </a:t>
            </a:r>
            <a:r>
              <a:rPr b="0" i="1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gledati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)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40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endParaRPr b="0" lang="en-US" sz="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Sentence structure with and without pronoun: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20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endParaRPr b="0" lang="en-US" sz="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① </a:t>
            </a:r>
            <a:r>
              <a:rPr b="0" i="1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Ja sam </a:t>
            </a:r>
            <a:r>
              <a:rPr b="0" i="1" lang="en-US" sz="95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gledao</a:t>
            </a:r>
            <a:r>
              <a:rPr b="0" i="1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 film.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② </a:t>
            </a:r>
            <a:r>
              <a:rPr b="0" i="1" lang="en-US" sz="95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Gledao</a:t>
            </a:r>
            <a:r>
              <a:rPr b="0" i="1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 sam film.</a:t>
            </a:r>
            <a:r>
              <a:rPr b="0" lang="en-US" sz="950" spc="-1" strike="noStrike" baseline="33000">
                <a:solidFill>
                  <a:srgbClr val="000000"/>
                </a:solidFill>
                <a:latin typeface="Calibri"/>
                <a:ea typeface="Calibri"/>
              </a:rPr>
              <a:t>4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n-US" sz="7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If using a reflexive verb (see positions for </a:t>
            </a:r>
            <a:r>
              <a:rPr b="0" i="1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se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):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20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endParaRPr b="0" lang="en-US" sz="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Positive: ① </a:t>
            </a:r>
            <a:r>
              <a:rPr b="0" i="1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Ja sam </a:t>
            </a:r>
            <a:r>
              <a:rPr b="0" i="1" lang="en-US" sz="95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se šetao</a:t>
            </a:r>
            <a:r>
              <a:rPr b="0" i="1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.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 ② </a:t>
            </a:r>
            <a:r>
              <a:rPr b="0" i="1" lang="en-US" sz="95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Šetao</a:t>
            </a:r>
            <a:r>
              <a:rPr b="0" i="1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 sam </a:t>
            </a:r>
            <a:r>
              <a:rPr b="0" i="1" lang="en-US" sz="95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se</a:t>
            </a:r>
            <a:r>
              <a:rPr b="0" i="1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.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Negative: ❶ </a:t>
            </a:r>
            <a:r>
              <a:rPr b="0" i="1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Ja </a:t>
            </a:r>
            <a:r>
              <a:rPr b="0" i="1" lang="en-US" sz="95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se</a:t>
            </a:r>
            <a:r>
              <a:rPr b="0" i="1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 nisam </a:t>
            </a:r>
            <a:r>
              <a:rPr b="0" i="1" lang="en-US" sz="95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šetao</a:t>
            </a:r>
            <a:r>
              <a:rPr b="0" i="1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.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 ❷ </a:t>
            </a:r>
            <a:r>
              <a:rPr b="0" i="1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Nisam </a:t>
            </a:r>
            <a:r>
              <a:rPr b="0" i="1" lang="en-US" sz="95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se šetao</a:t>
            </a:r>
            <a:r>
              <a:rPr b="0" i="1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.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40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endParaRPr b="0" lang="en-US" sz="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Exception: For third person singular subjects (</a:t>
            </a:r>
            <a:r>
              <a:rPr b="0" i="1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on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, </a:t>
            </a:r>
            <a:r>
              <a:rPr b="0" i="1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ono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, </a:t>
            </a:r>
            <a:r>
              <a:rPr b="0" i="1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ona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) in positive sentences with reflexive verbs, don’t include the “to be” helping verb </a:t>
            </a:r>
            <a:r>
              <a:rPr b="0" i="1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je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:  ① </a:t>
            </a:r>
            <a:r>
              <a:rPr b="0" i="1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On </a:t>
            </a:r>
            <a:r>
              <a:rPr b="0" i="1" lang="en-US" sz="95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se šetao</a:t>
            </a:r>
            <a:r>
              <a:rPr b="0" i="1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.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 ② </a:t>
            </a:r>
            <a:r>
              <a:rPr b="0" i="1" lang="en-US" sz="95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Šetao se</a:t>
            </a:r>
            <a:r>
              <a:rPr b="0" i="1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.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If after other word, use ① with the helping verb only: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   • 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E.g. in a question: </a:t>
            </a:r>
            <a:r>
              <a:rPr b="0" i="1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Kada si </a:t>
            </a:r>
            <a:r>
              <a:rPr b="0" i="1" lang="en-US" sz="95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gledao</a:t>
            </a:r>
            <a:r>
              <a:rPr b="0" i="1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 film?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   • 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E.g. with time in front: </a:t>
            </a:r>
            <a:r>
              <a:rPr b="0" i="1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Juče sam </a:t>
            </a:r>
            <a:r>
              <a:rPr b="0" i="1" lang="en-US" sz="95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gledao</a:t>
            </a:r>
            <a:r>
              <a:rPr b="0" i="1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 film.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If at start of clause, use ②: </a:t>
            </a:r>
            <a:r>
              <a:rPr b="0" i="1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Da, </a:t>
            </a:r>
            <a:r>
              <a:rPr b="0" i="1" lang="en-US" sz="95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jeo</a:t>
            </a:r>
            <a:r>
              <a:rPr b="0" i="1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 sam.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 — “Yes, I ate.”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If using </a:t>
            </a:r>
            <a:r>
              <a:rPr b="0" i="1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i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: </a:t>
            </a:r>
            <a:r>
              <a:rPr b="0" i="1" lang="en-US" sz="95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Jeli</a:t>
            </a:r>
            <a:r>
              <a:rPr b="0" i="1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 smo i </a:t>
            </a:r>
            <a:r>
              <a:rPr b="0" i="1" lang="en-US" sz="95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pili</a:t>
            </a:r>
            <a:r>
              <a:rPr b="0" i="1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.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 — “We ate and drank.”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If “to be” is the main verb: </a:t>
            </a:r>
            <a:r>
              <a:rPr b="0" i="1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Gde si </a:t>
            </a:r>
            <a:r>
              <a:rPr b="0" i="1" lang="en-US" sz="95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bio</a:t>
            </a:r>
            <a:r>
              <a:rPr b="0" i="1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 juče?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If the infinitive ends with -ći, change ć to š (or ša for m sg. subjects) and follow the other rules. Ex: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20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endParaRPr b="0" lang="en-US" sz="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doći ➜ došao, došla, došlo …  • ići ➜ išao, išla, išlo …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moći (irreg.) ➜ mogao, mogla, moglo …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peći (irreg.) ➜ pekao, pekla, peklo …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CustomShape 11_28"/>
          <p:cNvSpPr/>
          <p:nvPr/>
        </p:nvSpPr>
        <p:spPr>
          <a:xfrm>
            <a:off x="9849960" y="1255680"/>
            <a:ext cx="707400" cy="636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50" spc="-1" strike="noStrike">
                <a:solidFill>
                  <a:srgbClr val="000000"/>
                </a:solidFill>
                <a:latin typeface="Calibri"/>
                <a:ea typeface="Calibri"/>
              </a:rPr>
              <a:t>3: Use  </a:t>
            </a:r>
            <a:r>
              <a:rPr b="0" lang="en-US" sz="750" spc="-1" strike="noStrike">
                <a:solidFill>
                  <a:srgbClr val="5983b0"/>
                </a:solidFill>
                <a:latin typeface="Calibri"/>
                <a:ea typeface="Calibri"/>
              </a:rPr>
              <a:t>M</a:t>
            </a:r>
            <a:endParaRPr b="0" lang="en-US" sz="7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50" spc="-1" strike="noStrike">
                <a:solidFill>
                  <a:srgbClr val="000000"/>
                </a:solidFill>
                <a:latin typeface="Calibri"/>
                <a:ea typeface="Calibri"/>
              </a:rPr>
              <a:t>     </a:t>
            </a:r>
            <a:r>
              <a:rPr b="0" lang="en-US" sz="750" spc="-1" strike="noStrike">
                <a:solidFill>
                  <a:srgbClr val="000000"/>
                </a:solidFill>
                <a:latin typeface="Calibri"/>
                <a:ea typeface="Calibri"/>
              </a:rPr>
              <a:t>form for</a:t>
            </a:r>
            <a:endParaRPr b="0" lang="en-US" sz="7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50" spc="-1" strike="noStrike">
                <a:solidFill>
                  <a:srgbClr val="000000"/>
                </a:solidFill>
                <a:latin typeface="Calibri"/>
                <a:ea typeface="Calibri"/>
              </a:rPr>
              <a:t>     </a:t>
            </a:r>
            <a:r>
              <a:rPr b="0" lang="en-US" sz="750" spc="-1" strike="noStrike">
                <a:solidFill>
                  <a:srgbClr val="000000"/>
                </a:solidFill>
                <a:latin typeface="Calibri"/>
                <a:ea typeface="Calibri"/>
              </a:rPr>
              <a:t>mixed</a:t>
            </a:r>
            <a:endParaRPr b="0" lang="en-US" sz="7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50" spc="-1" strike="noStrike">
                <a:solidFill>
                  <a:srgbClr val="000000"/>
                </a:solidFill>
                <a:latin typeface="Calibri"/>
                <a:ea typeface="Calibri"/>
              </a:rPr>
              <a:t>     </a:t>
            </a:r>
            <a:r>
              <a:rPr b="0" lang="en-US" sz="750" spc="-1" strike="noStrike">
                <a:solidFill>
                  <a:srgbClr val="000000"/>
                </a:solidFill>
                <a:latin typeface="Calibri"/>
                <a:ea typeface="Calibri"/>
              </a:rPr>
              <a:t>genders.</a:t>
            </a:r>
            <a:endParaRPr b="0" lang="en-US" sz="7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40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endParaRPr b="0" lang="en-US" sz="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50" spc="-1" strike="noStrike">
                <a:solidFill>
                  <a:srgbClr val="000000"/>
                </a:solidFill>
                <a:latin typeface="Calibri"/>
                <a:ea typeface="Calibri"/>
              </a:rPr>
              <a:t>4: Forms ②</a:t>
            </a:r>
            <a:endParaRPr b="0" lang="en-US" sz="7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50" spc="-1" strike="noStrike">
                <a:solidFill>
                  <a:srgbClr val="000000"/>
                </a:solidFill>
                <a:latin typeface="Calibri"/>
                <a:ea typeface="Calibri"/>
              </a:rPr>
              <a:t>     </a:t>
            </a:r>
            <a:r>
              <a:rPr b="0" lang="en-US" sz="750" spc="-1" strike="noStrike">
                <a:solidFill>
                  <a:srgbClr val="000000"/>
                </a:solidFill>
                <a:latin typeface="Calibri"/>
                <a:ea typeface="Calibri"/>
              </a:rPr>
              <a:t>and ❷</a:t>
            </a:r>
            <a:endParaRPr b="0" lang="en-US" sz="7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50" spc="-1" strike="noStrike">
                <a:solidFill>
                  <a:srgbClr val="000000"/>
                </a:solidFill>
                <a:latin typeface="Calibri"/>
                <a:ea typeface="Calibri"/>
              </a:rPr>
              <a:t>     </a:t>
            </a:r>
            <a:r>
              <a:rPr b="0" lang="en-US" sz="750" spc="-1" strike="noStrike">
                <a:solidFill>
                  <a:srgbClr val="000000"/>
                </a:solidFill>
                <a:latin typeface="Calibri"/>
                <a:ea typeface="Calibri"/>
              </a:rPr>
              <a:t>are more</a:t>
            </a:r>
            <a:endParaRPr b="0" lang="en-US" sz="7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50" spc="-1" strike="noStrike">
                <a:solidFill>
                  <a:srgbClr val="000000"/>
                </a:solidFill>
                <a:latin typeface="Calibri"/>
                <a:ea typeface="Calibri"/>
              </a:rPr>
              <a:t>     </a:t>
            </a:r>
            <a:r>
              <a:rPr b="0" lang="en-US" sz="750" spc="-1" strike="noStrike">
                <a:solidFill>
                  <a:srgbClr val="000000"/>
                </a:solidFill>
                <a:latin typeface="Calibri"/>
                <a:ea typeface="Calibri"/>
              </a:rPr>
              <a:t>common.</a:t>
            </a:r>
            <a:endParaRPr b="0" lang="en-US" sz="75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"/>
          <p:cNvSpPr/>
          <p:nvPr/>
        </p:nvSpPr>
        <p:spPr>
          <a:xfrm>
            <a:off x="7399800" y="2890800"/>
            <a:ext cx="3207600" cy="36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11" name=""/>
          <p:cNvSpPr/>
          <p:nvPr/>
        </p:nvSpPr>
        <p:spPr>
          <a:xfrm>
            <a:off x="7399800" y="5001480"/>
            <a:ext cx="3207600" cy="36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12" name=""/>
          <p:cNvSpPr/>
          <p:nvPr/>
        </p:nvSpPr>
        <p:spPr>
          <a:xfrm>
            <a:off x="7399800" y="3990960"/>
            <a:ext cx="3207600" cy="36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13" name="CustomShape 5_0"/>
          <p:cNvSpPr/>
          <p:nvPr/>
        </p:nvSpPr>
        <p:spPr>
          <a:xfrm>
            <a:off x="110160" y="455400"/>
            <a:ext cx="1447200" cy="259560"/>
          </a:xfrm>
          <a:prstGeom prst="rect">
            <a:avLst/>
          </a:prstGeom>
          <a:solidFill>
            <a:srgbClr val="ffcdd2"/>
          </a:solidFill>
          <a:ln w="635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Cambria"/>
                <a:ea typeface="Calibri"/>
              </a:rPr>
              <a:t>IM | E</a:t>
            </a:r>
            <a:r>
              <a:rPr b="0" lang="en-US" sz="600" spc="-1" strike="noStrike">
                <a:solidFill>
                  <a:srgbClr val="000000"/>
                </a:solidFill>
                <a:latin typeface="Cambria"/>
                <a:ea typeface="Calibri"/>
              </a:rPr>
              <a:t> </a:t>
            </a:r>
            <a:r>
              <a:rPr b="0" lang="en-US" sz="1200" spc="-1" strike="noStrike">
                <a:solidFill>
                  <a:srgbClr val="000000"/>
                </a:solidFill>
                <a:latin typeface="Cambria"/>
                <a:ea typeface="Calibri"/>
              </a:rPr>
              <a:t>    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CustomShape 6_0"/>
          <p:cNvSpPr/>
          <p:nvPr/>
        </p:nvSpPr>
        <p:spPr>
          <a:xfrm>
            <a:off x="1563840" y="455400"/>
            <a:ext cx="1456200" cy="6998040"/>
          </a:xfrm>
          <a:prstGeom prst="rect">
            <a:avLst/>
          </a:prstGeom>
          <a:noFill/>
          <a:ln w="648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15" name="CustomShape 6"/>
          <p:cNvSpPr/>
          <p:nvPr/>
        </p:nvSpPr>
        <p:spPr>
          <a:xfrm>
            <a:off x="110160" y="455400"/>
            <a:ext cx="1447200" cy="6998040"/>
          </a:xfrm>
          <a:prstGeom prst="rect">
            <a:avLst/>
          </a:prstGeom>
          <a:noFill/>
          <a:ln w="63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16" name="CustomShape 6_3"/>
          <p:cNvSpPr/>
          <p:nvPr/>
        </p:nvSpPr>
        <p:spPr>
          <a:xfrm>
            <a:off x="5407560" y="455400"/>
            <a:ext cx="1876680" cy="1453680"/>
          </a:xfrm>
          <a:prstGeom prst="rect">
            <a:avLst/>
          </a:prstGeom>
          <a:noFill/>
          <a:ln w="1008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17" name="CustomShape 5_4"/>
          <p:cNvSpPr/>
          <p:nvPr/>
        </p:nvSpPr>
        <p:spPr>
          <a:xfrm>
            <a:off x="5407560" y="455400"/>
            <a:ext cx="1876680" cy="259560"/>
          </a:xfrm>
          <a:prstGeom prst="rect">
            <a:avLst/>
          </a:prstGeom>
          <a:solidFill>
            <a:srgbClr val="d1c4e9"/>
          </a:solidFill>
          <a:ln w="635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Cambria"/>
                <a:ea typeface="Calibri"/>
              </a:rPr>
              <a:t>EM | EJU 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"/>
          <p:cNvSpPr/>
          <p:nvPr/>
        </p:nvSpPr>
        <p:spPr>
          <a:xfrm>
            <a:off x="5736960" y="731520"/>
            <a:ext cx="275400" cy="609840"/>
          </a:xfrm>
          <a:prstGeom prst="rect">
            <a:avLst/>
          </a:prstGeom>
          <a:solidFill>
            <a:srgbClr val="f5f5f5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19" name="CustomShape 11_23"/>
          <p:cNvSpPr/>
          <p:nvPr/>
        </p:nvSpPr>
        <p:spPr>
          <a:xfrm>
            <a:off x="5640840" y="705600"/>
            <a:ext cx="702720" cy="597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  <a:ea typeface="Calibri"/>
              </a:rPr>
              <a:t>ja:  -em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  <a:ea typeface="Calibri"/>
              </a:rPr>
              <a:t>ti:   -eš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  <a:ea typeface="Calibri"/>
              </a:rPr>
              <a:t>on: -e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CustomShape 11_24"/>
          <p:cNvSpPr/>
          <p:nvPr/>
        </p:nvSpPr>
        <p:spPr>
          <a:xfrm>
            <a:off x="6328800" y="705600"/>
            <a:ext cx="822960" cy="597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  <a:ea typeface="Calibri"/>
              </a:rPr>
              <a:t>mi:  -emo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  <a:ea typeface="Calibri"/>
              </a:rPr>
              <a:t>vi:  </a:t>
            </a:r>
            <a:r>
              <a:rPr b="0" lang="en-US" sz="800" spc="-1" strike="noStrike">
                <a:solidFill>
                  <a:srgbClr val="000000"/>
                </a:solidFill>
                <a:latin typeface="Calibri"/>
                <a:ea typeface="Calibri"/>
              </a:rPr>
              <a:t>  </a:t>
            </a:r>
            <a:r>
              <a:rPr b="0" lang="en-US" sz="1200" spc="-1" strike="noStrike">
                <a:solidFill>
                  <a:srgbClr val="000000"/>
                </a:solidFill>
                <a:latin typeface="Calibri"/>
                <a:ea typeface="Calibri"/>
              </a:rPr>
              <a:t>-ete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  <a:ea typeface="Calibri"/>
              </a:rPr>
              <a:t>oni: -eju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"/>
          <p:cNvSpPr/>
          <p:nvPr/>
        </p:nvSpPr>
        <p:spPr>
          <a:xfrm>
            <a:off x="6321240" y="740520"/>
            <a:ext cx="360" cy="6048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22" name=""/>
          <p:cNvSpPr/>
          <p:nvPr/>
        </p:nvSpPr>
        <p:spPr>
          <a:xfrm>
            <a:off x="5407560" y="1353600"/>
            <a:ext cx="424080" cy="213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1" lang="en-US" sz="1050" spc="-1" strike="noStrike">
                <a:solidFill>
                  <a:srgbClr val="000000"/>
                </a:solidFill>
                <a:latin typeface="Calibri"/>
                <a:ea typeface="DejaVu Sans"/>
              </a:rPr>
              <a:t>-ETI</a:t>
            </a:r>
            <a:endParaRPr b="0" lang="en-US" sz="105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3" name=""/>
          <p:cNvSpPr/>
          <p:nvPr/>
        </p:nvSpPr>
        <p:spPr>
          <a:xfrm flipV="1">
            <a:off x="109800" y="1344600"/>
            <a:ext cx="7183080" cy="360"/>
          </a:xfrm>
          <a:prstGeom prst="line">
            <a:avLst/>
          </a:prstGeom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24" name="CustomShape 268"/>
          <p:cNvSpPr/>
          <p:nvPr/>
        </p:nvSpPr>
        <p:spPr>
          <a:xfrm>
            <a:off x="119520" y="7169040"/>
            <a:ext cx="5701680" cy="282600"/>
          </a:xfrm>
          <a:prstGeom prst="rect">
            <a:avLst/>
          </a:prstGeom>
          <a:solidFill>
            <a:srgbClr val="dee6e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Cambria"/>
                <a:ea typeface="DejaVu Sans"/>
              </a:rPr>
              <a:t>SERBIAN VERBS CHART </a:t>
            </a:r>
            <a:r>
              <a:rPr b="0" lang="en-US" sz="1200" spc="-1" strike="noStrike" baseline="33000">
                <a:solidFill>
                  <a:srgbClr val="000000"/>
                </a:solidFill>
                <a:latin typeface="Cambria"/>
                <a:ea typeface="DejaVu Sans"/>
              </a:rPr>
              <a:t>v2.1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DejaVu Sans"/>
              </a:rPr>
              <a:t>       More charts: </a:t>
            </a:r>
            <a:r>
              <a:rPr b="0" lang="en-US" sz="950" spc="-1" strike="noStrike" u="sng">
                <a:solidFill>
                  <a:srgbClr val="0563c1"/>
                </a:solidFill>
                <a:uFillTx/>
                <a:latin typeface="Calibri"/>
                <a:ea typeface="DejaVu Sans"/>
                <a:hlinkClick r:id="rId1"/>
              </a:rPr>
              <a:t>slev.life/serbian-charts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CustomShape 267"/>
          <p:cNvSpPr/>
          <p:nvPr/>
        </p:nvSpPr>
        <p:spPr>
          <a:xfrm>
            <a:off x="4679280" y="7207200"/>
            <a:ext cx="1074600" cy="186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© 2023 Steven Levithan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  <a:p>
            <a:pPr algn="r">
              <a:lnSpc>
                <a:spcPct val="100000"/>
              </a:lnSpc>
              <a:tabLst>
                <a:tab algn="l" pos="0"/>
              </a:tabLst>
            </a:pPr>
            <a:r>
              <a:rPr b="0" lang="en-US" sz="700" spc="-1" strike="noStrike">
                <a:solidFill>
                  <a:srgbClr val="000000"/>
                </a:solidFill>
                <a:latin typeface="Calibri"/>
                <a:ea typeface="Calibri"/>
              </a:rPr>
              <a:t>CC BY 4.0 License</a:t>
            </a:r>
            <a:endParaRPr b="0" lang="en-US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6" name=""/>
          <p:cNvSpPr/>
          <p:nvPr/>
        </p:nvSpPr>
        <p:spPr>
          <a:xfrm flipH="1">
            <a:off x="2070360" y="7232760"/>
            <a:ext cx="360" cy="17784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27" name=""/>
          <p:cNvSpPr/>
          <p:nvPr/>
        </p:nvSpPr>
        <p:spPr>
          <a:xfrm>
            <a:off x="5353200" y="1720080"/>
            <a:ext cx="275400" cy="221760"/>
          </a:xfrm>
          <a:prstGeom prst="rect">
            <a:avLst/>
          </a:pr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28" name=""/>
          <p:cNvSpPr/>
          <p:nvPr/>
        </p:nvSpPr>
        <p:spPr>
          <a:xfrm>
            <a:off x="5409360" y="1720080"/>
            <a:ext cx="223200" cy="194040"/>
          </a:xfrm>
          <a:prstGeom prst="line">
            <a:avLst/>
          </a:prstGeom>
          <a:ln w="1008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29" name="CustomShape 11_11"/>
          <p:cNvSpPr/>
          <p:nvPr/>
        </p:nvSpPr>
        <p:spPr>
          <a:xfrm>
            <a:off x="4386600" y="1353600"/>
            <a:ext cx="1523520" cy="3970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Many irregular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changes: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40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endParaRPr b="0" lang="en-US" sz="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-US" sz="1050" spc="-1" strike="noStrike">
                <a:solidFill>
                  <a:srgbClr val="000000"/>
                </a:solidFill>
                <a:latin typeface="Calibri"/>
                <a:ea typeface="Calibri"/>
              </a:rPr>
              <a:t>-TI</a:t>
            </a:r>
            <a:endParaRPr b="0" lang="en-US" sz="10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20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endParaRPr b="0" lang="en-US" sz="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ču</a:t>
            </a:r>
            <a:r>
              <a:rPr b="0" lang="en-US" sz="95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ti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 — hear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i="1" lang="en-US" sz="950" spc="-1" strike="noStrike">
                <a:solidFill>
                  <a:srgbClr val="808080"/>
                </a:solidFill>
                <a:latin typeface="Calibri"/>
                <a:ea typeface="Calibri"/>
              </a:rPr>
              <a:t>   </a:t>
            </a:r>
            <a:r>
              <a:rPr b="0" i="1" lang="en-US" sz="950" spc="-1" strike="noStrike">
                <a:solidFill>
                  <a:srgbClr val="808080"/>
                </a:solidFill>
                <a:latin typeface="Calibri"/>
                <a:ea typeface="Calibri"/>
              </a:rPr>
              <a:t>ču</a:t>
            </a:r>
            <a:r>
              <a:rPr b="0" i="1" lang="en-US" sz="950" spc="-1" strike="noStrike" u="sng">
                <a:solidFill>
                  <a:srgbClr val="808080"/>
                </a:solidFill>
                <a:uFillTx/>
                <a:latin typeface="Calibri"/>
                <a:ea typeface="Calibri"/>
              </a:rPr>
              <a:t>j</a:t>
            </a:r>
            <a:r>
              <a:rPr b="0" i="1" lang="en-US" sz="950" spc="-1" strike="noStrike">
                <a:solidFill>
                  <a:srgbClr val="808080"/>
                </a:solidFill>
                <a:latin typeface="Calibri"/>
                <a:ea typeface="Calibri"/>
              </a:rPr>
              <a:t>em, ču</a:t>
            </a:r>
            <a:r>
              <a:rPr b="0" i="1" lang="en-US" sz="950" spc="-1" strike="noStrike" u="sng">
                <a:solidFill>
                  <a:srgbClr val="808080"/>
                </a:solidFill>
                <a:uFillTx/>
                <a:latin typeface="Calibri"/>
                <a:ea typeface="Calibri"/>
              </a:rPr>
              <a:t>j</a:t>
            </a:r>
            <a:r>
              <a:rPr b="0" i="1" lang="en-US" sz="950" spc="-1" strike="noStrike">
                <a:solidFill>
                  <a:srgbClr val="808080"/>
                </a:solidFill>
                <a:latin typeface="Calibri"/>
                <a:ea typeface="Calibri"/>
              </a:rPr>
              <a:t>eš …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dobi</a:t>
            </a:r>
            <a:r>
              <a:rPr b="0" lang="en-US" sz="95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ti</a:t>
            </a:r>
            <a:r>
              <a:rPr b="0" lang="en-US" sz="750" spc="-1" strike="noStrike">
                <a:solidFill>
                  <a:srgbClr val="808080"/>
                </a:solidFill>
                <a:latin typeface="Calibri"/>
                <a:ea typeface="Calibri"/>
              </a:rPr>
              <a:t> (</a:t>
            </a:r>
            <a:r>
              <a:rPr b="0" i="1" lang="en-US" sz="750" spc="-1" strike="noStrike">
                <a:solidFill>
                  <a:srgbClr val="808080"/>
                </a:solidFill>
                <a:latin typeface="Calibri"/>
                <a:ea typeface="Calibri"/>
              </a:rPr>
              <a:t>pf.</a:t>
            </a:r>
            <a:r>
              <a:rPr b="0" lang="en-US" sz="750" spc="-1" strike="noStrike">
                <a:solidFill>
                  <a:srgbClr val="808080"/>
                </a:solidFill>
                <a:latin typeface="Calibri"/>
                <a:ea typeface="Calibri"/>
              </a:rPr>
              <a:t>)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 — get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i="1" lang="en-US" sz="950" spc="-1" strike="noStrike">
                <a:solidFill>
                  <a:srgbClr val="808080"/>
                </a:solidFill>
                <a:latin typeface="Calibri"/>
                <a:ea typeface="Calibri"/>
              </a:rPr>
              <a:t>   </a:t>
            </a:r>
            <a:r>
              <a:rPr b="0" i="1" lang="en-US" sz="950" spc="-1" strike="noStrike">
                <a:solidFill>
                  <a:srgbClr val="808080"/>
                </a:solidFill>
                <a:latin typeface="Calibri"/>
                <a:ea typeface="Calibri"/>
              </a:rPr>
              <a:t>dobi</a:t>
            </a:r>
            <a:r>
              <a:rPr b="0" i="1" lang="en-US" sz="950" spc="-1" strike="noStrike" u="sng">
                <a:solidFill>
                  <a:srgbClr val="808080"/>
                </a:solidFill>
                <a:uFillTx/>
                <a:latin typeface="Calibri"/>
                <a:ea typeface="Calibri"/>
              </a:rPr>
              <a:t>j</a:t>
            </a:r>
            <a:r>
              <a:rPr b="0" i="1" lang="en-US" sz="950" spc="-1" strike="noStrike">
                <a:solidFill>
                  <a:srgbClr val="808080"/>
                </a:solidFill>
                <a:latin typeface="Calibri"/>
                <a:ea typeface="Calibri"/>
              </a:rPr>
              <a:t>em, dobi</a:t>
            </a:r>
            <a:r>
              <a:rPr b="0" i="1" lang="en-US" sz="950" spc="-1" strike="noStrike" u="sng">
                <a:solidFill>
                  <a:srgbClr val="808080"/>
                </a:solidFill>
                <a:uFillTx/>
                <a:latin typeface="Calibri"/>
                <a:ea typeface="Calibri"/>
              </a:rPr>
              <a:t>j</a:t>
            </a:r>
            <a:r>
              <a:rPr b="0" i="1" lang="en-US" sz="950" spc="-1" strike="noStrike">
                <a:solidFill>
                  <a:srgbClr val="808080"/>
                </a:solidFill>
                <a:latin typeface="Calibri"/>
                <a:ea typeface="Calibri"/>
              </a:rPr>
              <a:t>eš …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pi</a:t>
            </a:r>
            <a:r>
              <a:rPr b="0" lang="en-US" sz="95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ti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 — drink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i="1" lang="en-US" sz="950" spc="-1" strike="noStrike">
                <a:solidFill>
                  <a:srgbClr val="808080"/>
                </a:solidFill>
                <a:latin typeface="Calibri"/>
                <a:ea typeface="Calibri"/>
              </a:rPr>
              <a:t>   </a:t>
            </a:r>
            <a:r>
              <a:rPr b="0" i="1" lang="en-US" sz="950" spc="-1" strike="noStrike">
                <a:solidFill>
                  <a:srgbClr val="808080"/>
                </a:solidFill>
                <a:latin typeface="Calibri"/>
                <a:ea typeface="Calibri"/>
              </a:rPr>
              <a:t>pi</a:t>
            </a:r>
            <a:r>
              <a:rPr b="0" i="1" lang="en-US" sz="950" spc="-1" strike="noStrike" u="sng">
                <a:solidFill>
                  <a:srgbClr val="808080"/>
                </a:solidFill>
                <a:uFillTx/>
                <a:latin typeface="Calibri"/>
                <a:ea typeface="Calibri"/>
              </a:rPr>
              <a:t>j</a:t>
            </a:r>
            <a:r>
              <a:rPr b="0" i="1" lang="en-US" sz="950" spc="-1" strike="noStrike">
                <a:solidFill>
                  <a:srgbClr val="808080"/>
                </a:solidFill>
                <a:latin typeface="Calibri"/>
                <a:ea typeface="Calibri"/>
              </a:rPr>
              <a:t>em, pi</a:t>
            </a:r>
            <a:r>
              <a:rPr b="0" i="1" lang="en-US" sz="950" spc="-1" strike="noStrike" u="sng">
                <a:solidFill>
                  <a:srgbClr val="808080"/>
                </a:solidFill>
                <a:uFillTx/>
                <a:latin typeface="Calibri"/>
                <a:ea typeface="Calibri"/>
              </a:rPr>
              <a:t>j</a:t>
            </a:r>
            <a:r>
              <a:rPr b="0" i="1" lang="en-US" sz="950" spc="-1" strike="noStrike">
                <a:solidFill>
                  <a:srgbClr val="808080"/>
                </a:solidFill>
                <a:latin typeface="Calibri"/>
                <a:ea typeface="Calibri"/>
              </a:rPr>
              <a:t>eš …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je</a:t>
            </a:r>
            <a:r>
              <a:rPr b="0" lang="en-US" sz="95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sti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 — eat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i="1" lang="en-US" sz="950" spc="-1" strike="noStrike">
                <a:solidFill>
                  <a:srgbClr val="808080"/>
                </a:solidFill>
                <a:latin typeface="Calibri"/>
                <a:ea typeface="Calibri"/>
              </a:rPr>
              <a:t>   </a:t>
            </a:r>
            <a:r>
              <a:rPr b="0" i="1" lang="en-US" sz="950" spc="-1" strike="noStrike">
                <a:solidFill>
                  <a:srgbClr val="808080"/>
                </a:solidFill>
                <a:latin typeface="Calibri"/>
                <a:ea typeface="Calibri"/>
              </a:rPr>
              <a:t>je</a:t>
            </a:r>
            <a:r>
              <a:rPr b="0" i="1" lang="en-US" sz="950" spc="-1" strike="noStrike" u="sng">
                <a:solidFill>
                  <a:srgbClr val="808080"/>
                </a:solidFill>
                <a:uFillTx/>
                <a:latin typeface="Calibri"/>
                <a:ea typeface="Calibri"/>
              </a:rPr>
              <a:t>d</a:t>
            </a:r>
            <a:r>
              <a:rPr b="0" i="1" lang="en-US" sz="950" spc="-1" strike="noStrike">
                <a:solidFill>
                  <a:srgbClr val="808080"/>
                </a:solidFill>
                <a:latin typeface="Calibri"/>
                <a:ea typeface="Calibri"/>
              </a:rPr>
              <a:t>em, je</a:t>
            </a:r>
            <a:r>
              <a:rPr b="0" i="1" lang="en-US" sz="950" spc="-1" strike="noStrike" u="sng">
                <a:solidFill>
                  <a:srgbClr val="808080"/>
                </a:solidFill>
                <a:uFillTx/>
                <a:latin typeface="Calibri"/>
                <a:ea typeface="Calibri"/>
              </a:rPr>
              <a:t>d</a:t>
            </a:r>
            <a:r>
              <a:rPr b="0" i="1" lang="en-US" sz="950" spc="-1" strike="noStrike">
                <a:solidFill>
                  <a:srgbClr val="808080"/>
                </a:solidFill>
                <a:latin typeface="Calibri"/>
                <a:ea typeface="Calibri"/>
              </a:rPr>
              <a:t>eš …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pa</a:t>
            </a:r>
            <a:r>
              <a:rPr b="0" lang="en-US" sz="95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sti</a:t>
            </a:r>
            <a:r>
              <a:rPr b="0" lang="en-US" sz="750" spc="-1" strike="noStrike">
                <a:solidFill>
                  <a:srgbClr val="808080"/>
                </a:solidFill>
                <a:latin typeface="Calibri"/>
                <a:ea typeface="Calibri"/>
              </a:rPr>
              <a:t> (</a:t>
            </a:r>
            <a:r>
              <a:rPr b="0" i="1" lang="en-US" sz="750" spc="-1" strike="noStrike">
                <a:solidFill>
                  <a:srgbClr val="808080"/>
                </a:solidFill>
                <a:latin typeface="Calibri"/>
                <a:ea typeface="Calibri"/>
              </a:rPr>
              <a:t>pf.</a:t>
            </a:r>
            <a:r>
              <a:rPr b="0" lang="en-US" sz="750" spc="-1" strike="noStrike">
                <a:solidFill>
                  <a:srgbClr val="808080"/>
                </a:solidFill>
                <a:latin typeface="Calibri"/>
                <a:ea typeface="Calibri"/>
              </a:rPr>
              <a:t>)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 — fall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i="1" lang="en-US" sz="950" spc="-1" strike="noStrike">
                <a:solidFill>
                  <a:srgbClr val="808080"/>
                </a:solidFill>
                <a:latin typeface="Calibri"/>
                <a:ea typeface="Calibri"/>
              </a:rPr>
              <a:t>   </a:t>
            </a:r>
            <a:r>
              <a:rPr b="0" i="1" lang="en-US" sz="950" spc="-1" strike="noStrike">
                <a:solidFill>
                  <a:srgbClr val="808080"/>
                </a:solidFill>
                <a:latin typeface="Calibri"/>
                <a:ea typeface="Calibri"/>
              </a:rPr>
              <a:t>pa</a:t>
            </a:r>
            <a:r>
              <a:rPr b="0" i="1" lang="en-US" sz="950" spc="-1" strike="noStrike" u="sng">
                <a:solidFill>
                  <a:srgbClr val="808080"/>
                </a:solidFill>
                <a:uFillTx/>
                <a:latin typeface="Calibri"/>
                <a:ea typeface="Calibri"/>
              </a:rPr>
              <a:t>dn</a:t>
            </a:r>
            <a:r>
              <a:rPr b="0" i="1" lang="en-US" sz="950" spc="-1" strike="noStrike">
                <a:solidFill>
                  <a:srgbClr val="808080"/>
                </a:solidFill>
                <a:latin typeface="Calibri"/>
                <a:ea typeface="Calibri"/>
              </a:rPr>
              <a:t>em, pa</a:t>
            </a:r>
            <a:r>
              <a:rPr b="0" i="1" lang="en-US" sz="950" spc="-1" strike="noStrike" u="sng">
                <a:solidFill>
                  <a:srgbClr val="808080"/>
                </a:solidFill>
                <a:uFillTx/>
                <a:latin typeface="Calibri"/>
                <a:ea typeface="Calibri"/>
              </a:rPr>
              <a:t>dn</a:t>
            </a:r>
            <a:r>
              <a:rPr b="0" i="1" lang="en-US" sz="950" spc="-1" strike="noStrike">
                <a:solidFill>
                  <a:srgbClr val="808080"/>
                </a:solidFill>
                <a:latin typeface="Calibri"/>
                <a:ea typeface="Calibri"/>
              </a:rPr>
              <a:t>eš …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pr</a:t>
            </a:r>
            <a:r>
              <a:rPr b="0" lang="en-US" sz="95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ati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 — wash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i="1" lang="en-US" sz="950" spc="-1" strike="noStrike">
                <a:solidFill>
                  <a:srgbClr val="808080"/>
                </a:solidFill>
                <a:latin typeface="Calibri"/>
                <a:ea typeface="Calibri"/>
              </a:rPr>
              <a:t>   </a:t>
            </a:r>
            <a:r>
              <a:rPr b="0" i="1" lang="en-US" sz="950" spc="-1" strike="noStrike">
                <a:solidFill>
                  <a:srgbClr val="808080"/>
                </a:solidFill>
                <a:latin typeface="Calibri"/>
                <a:ea typeface="Calibri"/>
              </a:rPr>
              <a:t>p</a:t>
            </a:r>
            <a:r>
              <a:rPr b="0" i="1" lang="en-US" sz="950" spc="-1" strike="noStrike" u="sng">
                <a:solidFill>
                  <a:srgbClr val="808080"/>
                </a:solidFill>
                <a:uFillTx/>
                <a:latin typeface="Calibri"/>
                <a:ea typeface="Calibri"/>
              </a:rPr>
              <a:t>e</a:t>
            </a:r>
            <a:r>
              <a:rPr b="0" i="1" lang="en-US" sz="950" spc="-1" strike="noStrike">
                <a:solidFill>
                  <a:srgbClr val="808080"/>
                </a:solidFill>
                <a:latin typeface="Calibri"/>
                <a:ea typeface="Calibri"/>
              </a:rPr>
              <a:t>rem, p</a:t>
            </a:r>
            <a:r>
              <a:rPr b="0" i="1" lang="en-US" sz="950" spc="-1" strike="noStrike" u="sng">
                <a:solidFill>
                  <a:srgbClr val="808080"/>
                </a:solidFill>
                <a:uFillTx/>
                <a:latin typeface="Calibri"/>
                <a:ea typeface="Calibri"/>
              </a:rPr>
              <a:t>e</a:t>
            </a:r>
            <a:r>
              <a:rPr b="0" i="1" lang="en-US" sz="950" spc="-1" strike="noStrike">
                <a:solidFill>
                  <a:srgbClr val="808080"/>
                </a:solidFill>
                <a:latin typeface="Calibri"/>
                <a:ea typeface="Calibri"/>
              </a:rPr>
              <a:t>reš …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smej</a:t>
            </a:r>
            <a:r>
              <a:rPr b="0" lang="en-US" sz="95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ati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 se — laugh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i="1" lang="en-US" sz="950" spc="-1" strike="noStrike">
                <a:solidFill>
                  <a:srgbClr val="808080"/>
                </a:solidFill>
                <a:latin typeface="Calibri"/>
                <a:ea typeface="Calibri"/>
              </a:rPr>
              <a:t>   </a:t>
            </a:r>
            <a:r>
              <a:rPr b="0" i="1" lang="en-US" sz="950" spc="-1" strike="noStrike">
                <a:solidFill>
                  <a:srgbClr val="808080"/>
                </a:solidFill>
                <a:latin typeface="Calibri"/>
                <a:ea typeface="Calibri"/>
              </a:rPr>
              <a:t>smejem se, smeješ se …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zv</a:t>
            </a:r>
            <a:r>
              <a:rPr b="0" lang="en-US" sz="95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ati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 se — be called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i="1" lang="en-US" sz="950" spc="-1" strike="noStrike">
                <a:solidFill>
                  <a:srgbClr val="808080"/>
                </a:solidFill>
                <a:latin typeface="Calibri"/>
                <a:ea typeface="Calibri"/>
              </a:rPr>
              <a:t>   </a:t>
            </a:r>
            <a:r>
              <a:rPr b="0" i="1" lang="en-US" sz="950" spc="-1" strike="noStrike">
                <a:solidFill>
                  <a:srgbClr val="808080"/>
                </a:solidFill>
                <a:latin typeface="Calibri"/>
                <a:ea typeface="Calibri"/>
              </a:rPr>
              <a:t>z</a:t>
            </a:r>
            <a:r>
              <a:rPr b="0" i="1" lang="en-US" sz="950" spc="-1" strike="noStrike" u="sng">
                <a:solidFill>
                  <a:srgbClr val="808080"/>
                </a:solidFill>
                <a:uFillTx/>
                <a:latin typeface="Calibri"/>
                <a:ea typeface="Calibri"/>
              </a:rPr>
              <a:t>o</a:t>
            </a:r>
            <a:r>
              <a:rPr b="0" i="1" lang="en-US" sz="950" spc="-1" strike="noStrike">
                <a:solidFill>
                  <a:srgbClr val="808080"/>
                </a:solidFill>
                <a:latin typeface="Calibri"/>
                <a:ea typeface="Calibri"/>
              </a:rPr>
              <a:t>vem se, z</a:t>
            </a:r>
            <a:r>
              <a:rPr b="0" i="1" lang="en-US" sz="950" spc="-1" strike="noStrike" u="sng">
                <a:solidFill>
                  <a:srgbClr val="808080"/>
                </a:solidFill>
                <a:uFillTx/>
                <a:latin typeface="Calibri"/>
                <a:ea typeface="Calibri"/>
              </a:rPr>
              <a:t>o</a:t>
            </a:r>
            <a:r>
              <a:rPr b="0" i="1" lang="en-US" sz="950" spc="-1" strike="noStrike">
                <a:solidFill>
                  <a:srgbClr val="808080"/>
                </a:solidFill>
                <a:latin typeface="Calibri"/>
                <a:ea typeface="Calibri"/>
              </a:rPr>
              <a:t>veš se …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40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endParaRPr b="0" lang="en-US" sz="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-US" sz="1050" spc="-1" strike="noStrike">
                <a:solidFill>
                  <a:srgbClr val="000000"/>
                </a:solidFill>
                <a:latin typeface="Calibri"/>
                <a:ea typeface="Calibri"/>
              </a:rPr>
              <a:t>-ĆI</a:t>
            </a:r>
            <a:endParaRPr b="0" lang="en-US" sz="10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20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endParaRPr b="0" lang="en-US" sz="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doći</a:t>
            </a:r>
            <a:r>
              <a:rPr b="0" lang="en-US" sz="750" spc="-1" strike="noStrike">
                <a:solidFill>
                  <a:srgbClr val="808080"/>
                </a:solidFill>
                <a:latin typeface="Calibri"/>
                <a:ea typeface="Calibri"/>
              </a:rPr>
              <a:t> (</a:t>
            </a:r>
            <a:r>
              <a:rPr b="0" i="1" lang="en-US" sz="750" spc="-1" strike="noStrike">
                <a:solidFill>
                  <a:srgbClr val="808080"/>
                </a:solidFill>
                <a:latin typeface="Calibri"/>
                <a:ea typeface="Calibri"/>
              </a:rPr>
              <a:t>pf.</a:t>
            </a:r>
            <a:r>
              <a:rPr b="0" lang="en-US" sz="750" spc="-1" strike="noStrike">
                <a:solidFill>
                  <a:srgbClr val="808080"/>
                </a:solidFill>
                <a:latin typeface="Calibri"/>
                <a:ea typeface="Calibri"/>
              </a:rPr>
              <a:t>)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 — come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i="1" lang="en-US" sz="950" spc="-1" strike="noStrike">
                <a:solidFill>
                  <a:srgbClr val="808080"/>
                </a:solidFill>
                <a:latin typeface="Calibri"/>
                <a:ea typeface="Calibri"/>
              </a:rPr>
              <a:t>   </a:t>
            </a:r>
            <a:r>
              <a:rPr b="0" i="1" lang="en-US" sz="950" spc="-1" strike="noStrike">
                <a:solidFill>
                  <a:srgbClr val="808080"/>
                </a:solidFill>
                <a:latin typeface="Calibri"/>
                <a:ea typeface="Calibri"/>
              </a:rPr>
              <a:t>do</a:t>
            </a:r>
            <a:r>
              <a:rPr b="0" i="1" lang="en-US" sz="950" spc="-1" strike="noStrike" u="sng">
                <a:solidFill>
                  <a:srgbClr val="808080"/>
                </a:solidFill>
                <a:uFillTx/>
                <a:latin typeface="Calibri"/>
                <a:ea typeface="Calibri"/>
              </a:rPr>
              <a:t>đ</a:t>
            </a:r>
            <a:r>
              <a:rPr b="0" i="1" lang="en-US" sz="950" spc="-1" strike="noStrike">
                <a:solidFill>
                  <a:srgbClr val="808080"/>
                </a:solidFill>
                <a:latin typeface="Calibri"/>
                <a:ea typeface="Calibri"/>
              </a:rPr>
              <a:t>em, do</a:t>
            </a:r>
            <a:r>
              <a:rPr b="0" i="1" lang="en-US" sz="950" spc="-1" strike="noStrike" u="sng">
                <a:solidFill>
                  <a:srgbClr val="808080"/>
                </a:solidFill>
                <a:uFillTx/>
                <a:latin typeface="Calibri"/>
                <a:ea typeface="Calibri"/>
              </a:rPr>
              <a:t>đ</a:t>
            </a:r>
            <a:r>
              <a:rPr b="0" i="1" lang="en-US" sz="950" spc="-1" strike="noStrike">
                <a:solidFill>
                  <a:srgbClr val="808080"/>
                </a:solidFill>
                <a:latin typeface="Calibri"/>
                <a:ea typeface="Calibri"/>
              </a:rPr>
              <a:t>eš …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ići — go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i="1" lang="en-US" sz="950" spc="-1" strike="noStrike">
                <a:solidFill>
                  <a:srgbClr val="808080"/>
                </a:solidFill>
                <a:latin typeface="Calibri"/>
                <a:ea typeface="Calibri"/>
              </a:rPr>
              <a:t>   </a:t>
            </a:r>
            <a:r>
              <a:rPr b="0" i="1" lang="en-US" sz="950" spc="-1" strike="noStrike">
                <a:solidFill>
                  <a:srgbClr val="808080"/>
                </a:solidFill>
                <a:latin typeface="Calibri"/>
                <a:ea typeface="Calibri"/>
              </a:rPr>
              <a:t>i</a:t>
            </a:r>
            <a:r>
              <a:rPr b="0" i="1" lang="en-US" sz="950" spc="-1" strike="noStrike" u="sng">
                <a:solidFill>
                  <a:srgbClr val="808080"/>
                </a:solidFill>
                <a:uFillTx/>
                <a:latin typeface="Calibri"/>
                <a:ea typeface="Calibri"/>
              </a:rPr>
              <a:t>d</a:t>
            </a:r>
            <a:r>
              <a:rPr b="0" i="1" lang="en-US" sz="950" spc="-1" strike="noStrike">
                <a:solidFill>
                  <a:srgbClr val="808080"/>
                </a:solidFill>
                <a:latin typeface="Calibri"/>
                <a:ea typeface="Calibri"/>
              </a:rPr>
              <a:t>em, i</a:t>
            </a:r>
            <a:r>
              <a:rPr b="0" i="1" lang="en-US" sz="950" spc="-1" strike="noStrike" u="sng">
                <a:solidFill>
                  <a:srgbClr val="808080"/>
                </a:solidFill>
                <a:uFillTx/>
                <a:latin typeface="Calibri"/>
                <a:ea typeface="Calibri"/>
              </a:rPr>
              <a:t>d</a:t>
            </a:r>
            <a:r>
              <a:rPr b="0" i="1" lang="en-US" sz="950" spc="-1" strike="noStrike">
                <a:solidFill>
                  <a:srgbClr val="808080"/>
                </a:solidFill>
                <a:latin typeface="Calibri"/>
                <a:ea typeface="Calibri"/>
              </a:rPr>
              <a:t>eš …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leći</a:t>
            </a:r>
            <a:r>
              <a:rPr b="0" lang="en-US" sz="750" spc="-1" strike="noStrike">
                <a:solidFill>
                  <a:srgbClr val="808080"/>
                </a:solidFill>
                <a:latin typeface="Calibri"/>
                <a:ea typeface="Calibri"/>
              </a:rPr>
              <a:t> (</a:t>
            </a:r>
            <a:r>
              <a:rPr b="0" i="1" lang="en-US" sz="750" spc="-1" strike="noStrike">
                <a:solidFill>
                  <a:srgbClr val="808080"/>
                </a:solidFill>
                <a:latin typeface="Calibri"/>
                <a:ea typeface="Calibri"/>
              </a:rPr>
              <a:t>pf.</a:t>
            </a:r>
            <a:r>
              <a:rPr b="0" lang="en-US" sz="750" spc="-1" strike="noStrike">
                <a:solidFill>
                  <a:srgbClr val="808080"/>
                </a:solidFill>
                <a:latin typeface="Calibri"/>
                <a:ea typeface="Calibri"/>
              </a:rPr>
              <a:t>)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 — lie down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i="1" lang="en-US" sz="950" spc="-1" strike="noStrike">
                <a:solidFill>
                  <a:srgbClr val="808080"/>
                </a:solidFill>
                <a:latin typeface="Calibri"/>
                <a:ea typeface="Calibri"/>
              </a:rPr>
              <a:t>   </a:t>
            </a:r>
            <a:r>
              <a:rPr b="0" i="1" lang="en-US" sz="950" spc="-1" strike="noStrike">
                <a:solidFill>
                  <a:srgbClr val="808080"/>
                </a:solidFill>
                <a:latin typeface="Calibri"/>
                <a:ea typeface="Calibri"/>
              </a:rPr>
              <a:t>le</a:t>
            </a:r>
            <a:r>
              <a:rPr b="0" i="1" lang="en-US" sz="950" spc="-1" strike="noStrike" u="sng">
                <a:solidFill>
                  <a:srgbClr val="808080"/>
                </a:solidFill>
                <a:uFillTx/>
                <a:latin typeface="Calibri"/>
                <a:ea typeface="Calibri"/>
              </a:rPr>
              <a:t>gn</a:t>
            </a:r>
            <a:r>
              <a:rPr b="0" i="1" lang="en-US" sz="950" spc="-1" strike="noStrike">
                <a:solidFill>
                  <a:srgbClr val="808080"/>
                </a:solidFill>
                <a:latin typeface="Calibri"/>
                <a:ea typeface="Calibri"/>
              </a:rPr>
              <a:t>em, le</a:t>
            </a:r>
            <a:r>
              <a:rPr b="0" i="1" lang="en-US" sz="950" spc="-1" strike="noStrike" u="sng">
                <a:solidFill>
                  <a:srgbClr val="808080"/>
                </a:solidFill>
                <a:uFillTx/>
                <a:latin typeface="Calibri"/>
                <a:ea typeface="Calibri"/>
              </a:rPr>
              <a:t>gn</a:t>
            </a:r>
            <a:r>
              <a:rPr b="0" i="1" lang="en-US" sz="950" spc="-1" strike="noStrike">
                <a:solidFill>
                  <a:srgbClr val="808080"/>
                </a:solidFill>
                <a:latin typeface="Calibri"/>
                <a:ea typeface="Calibri"/>
              </a:rPr>
              <a:t>eš …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peći — bake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i="1" lang="en-US" sz="950" spc="-1" strike="noStrike">
                <a:solidFill>
                  <a:srgbClr val="808080"/>
                </a:solidFill>
                <a:latin typeface="Calibri"/>
                <a:ea typeface="Calibri"/>
              </a:rPr>
              <a:t>   </a:t>
            </a:r>
            <a:r>
              <a:rPr b="0" i="1" lang="en-US" sz="950" spc="-1" strike="noStrike">
                <a:solidFill>
                  <a:srgbClr val="808080"/>
                </a:solidFill>
                <a:latin typeface="Calibri"/>
                <a:ea typeface="Calibri"/>
              </a:rPr>
              <a:t>pe</a:t>
            </a:r>
            <a:r>
              <a:rPr b="0" i="1" lang="en-US" sz="950" spc="-1" strike="noStrike" u="sng">
                <a:solidFill>
                  <a:srgbClr val="808080"/>
                </a:solidFill>
                <a:uFillTx/>
                <a:latin typeface="Calibri"/>
                <a:ea typeface="Calibri"/>
              </a:rPr>
              <a:t>č</a:t>
            </a:r>
            <a:r>
              <a:rPr b="0" i="1" lang="en-US" sz="950" spc="-1" strike="noStrike">
                <a:solidFill>
                  <a:srgbClr val="808080"/>
                </a:solidFill>
                <a:latin typeface="Calibri"/>
                <a:ea typeface="Calibri"/>
              </a:rPr>
              <a:t>em, pe</a:t>
            </a:r>
            <a:r>
              <a:rPr b="0" i="1" lang="en-US" sz="950" spc="-1" strike="noStrike" u="sng">
                <a:solidFill>
                  <a:srgbClr val="808080"/>
                </a:solidFill>
                <a:uFillTx/>
                <a:latin typeface="Calibri"/>
                <a:ea typeface="Calibri"/>
              </a:rPr>
              <a:t>č</a:t>
            </a:r>
            <a:r>
              <a:rPr b="0" i="1" lang="en-US" sz="950" spc="-1" strike="noStrike">
                <a:solidFill>
                  <a:srgbClr val="808080"/>
                </a:solidFill>
                <a:latin typeface="Calibri"/>
                <a:ea typeface="Calibri"/>
              </a:rPr>
              <a:t>eš …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i="1" lang="en-US" sz="950" spc="-1" strike="noStrike">
                <a:solidFill>
                  <a:srgbClr val="808080"/>
                </a:solidFill>
                <a:latin typeface="Calibri"/>
                <a:ea typeface="Calibri"/>
              </a:rPr>
              <a:t>   </a:t>
            </a:r>
            <a:r>
              <a:rPr b="0" lang="en-US" sz="950" spc="-1" strike="noStrike">
                <a:solidFill>
                  <a:srgbClr val="808080"/>
                </a:solidFill>
                <a:latin typeface="Calibri"/>
                <a:ea typeface="Calibri"/>
              </a:rPr>
              <a:t>but:</a:t>
            </a:r>
            <a:r>
              <a:rPr b="0" i="1" lang="en-US" sz="950" spc="-1" strike="noStrike">
                <a:solidFill>
                  <a:srgbClr val="808080"/>
                </a:solidFill>
                <a:latin typeface="Calibri"/>
                <a:ea typeface="Calibri"/>
              </a:rPr>
              <a:t> oni pe</a:t>
            </a:r>
            <a:r>
              <a:rPr b="0" i="1" lang="en-US" sz="950" spc="-1" strike="noStrike" u="sng">
                <a:solidFill>
                  <a:srgbClr val="808080"/>
                </a:solidFill>
                <a:uFillTx/>
                <a:latin typeface="Calibri"/>
                <a:ea typeface="Calibri"/>
              </a:rPr>
              <a:t>k</a:t>
            </a:r>
            <a:r>
              <a:rPr b="0" i="1" lang="en-US" sz="950" spc="-1" strike="noStrike">
                <a:solidFill>
                  <a:srgbClr val="808080"/>
                </a:solidFill>
                <a:latin typeface="Calibri"/>
                <a:ea typeface="Calibri"/>
              </a:rPr>
              <a:t>u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" name=""/>
          <p:cNvSpPr/>
          <p:nvPr/>
        </p:nvSpPr>
        <p:spPr>
          <a:xfrm>
            <a:off x="4061880" y="73080"/>
            <a:ext cx="3334320" cy="295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US" sz="750" spc="-1" strike="noStrike">
                <a:solidFill>
                  <a:srgbClr val="000000"/>
                </a:solidFill>
                <a:latin typeface="Calibri"/>
                <a:ea typeface="DejaVu Sans"/>
              </a:rPr>
              <a:t>Singular: </a:t>
            </a:r>
            <a:r>
              <a:rPr b="0" i="1" lang="en-US" sz="750" spc="-1" strike="noStrike">
                <a:solidFill>
                  <a:srgbClr val="000000"/>
                </a:solidFill>
                <a:latin typeface="Calibri"/>
                <a:ea typeface="DejaVu Sans"/>
              </a:rPr>
              <a:t>ja</a:t>
            </a:r>
            <a:r>
              <a:rPr b="0" lang="en-US" sz="750" spc="-1" strike="noStrike">
                <a:solidFill>
                  <a:srgbClr val="000000"/>
                </a:solidFill>
                <a:latin typeface="Calibri"/>
                <a:ea typeface="DejaVu Sans"/>
              </a:rPr>
              <a:t>: I, </a:t>
            </a:r>
            <a:r>
              <a:rPr b="0" i="1" lang="en-US" sz="750" spc="-1" strike="noStrike">
                <a:solidFill>
                  <a:srgbClr val="000000"/>
                </a:solidFill>
                <a:latin typeface="Calibri"/>
                <a:ea typeface="DejaVu Sans"/>
              </a:rPr>
              <a:t>ti</a:t>
            </a:r>
            <a:r>
              <a:rPr b="0" lang="en-US" sz="750" spc="-1" strike="noStrike">
                <a:solidFill>
                  <a:srgbClr val="000000"/>
                </a:solidFill>
                <a:latin typeface="Calibri"/>
                <a:ea typeface="DejaVu Sans"/>
              </a:rPr>
              <a:t>: you, </a:t>
            </a:r>
            <a:r>
              <a:rPr b="0" i="1" lang="en-US" sz="750" spc="-1" strike="noStrike">
                <a:solidFill>
                  <a:srgbClr val="000000"/>
                </a:solidFill>
                <a:latin typeface="Calibri"/>
                <a:ea typeface="DejaVu Sans"/>
              </a:rPr>
              <a:t>on</a:t>
            </a:r>
            <a:r>
              <a:rPr b="0" lang="en-US" sz="750" spc="-1" strike="noStrike">
                <a:solidFill>
                  <a:srgbClr val="000000"/>
                </a:solidFill>
                <a:latin typeface="Calibri"/>
                <a:ea typeface="DejaVu Sans"/>
              </a:rPr>
              <a:t>/</a:t>
            </a:r>
            <a:r>
              <a:rPr b="0" i="1" lang="en-US" sz="750" spc="-1" strike="noStrike">
                <a:solidFill>
                  <a:srgbClr val="000000"/>
                </a:solidFill>
                <a:latin typeface="Calibri"/>
                <a:ea typeface="DejaVu Sans"/>
              </a:rPr>
              <a:t>ono</a:t>
            </a:r>
            <a:r>
              <a:rPr b="0" lang="en-US" sz="750" spc="-1" strike="noStrike">
                <a:solidFill>
                  <a:srgbClr val="000000"/>
                </a:solidFill>
                <a:latin typeface="Calibri"/>
                <a:ea typeface="DejaVu Sans"/>
              </a:rPr>
              <a:t>/</a:t>
            </a:r>
            <a:r>
              <a:rPr b="0" i="1" lang="en-US" sz="750" spc="-1" strike="noStrike">
                <a:solidFill>
                  <a:srgbClr val="000000"/>
                </a:solidFill>
                <a:latin typeface="Calibri"/>
                <a:ea typeface="DejaVu Sans"/>
              </a:rPr>
              <a:t>ona</a:t>
            </a:r>
            <a:r>
              <a:rPr b="0" lang="en-US" sz="750" spc="-1" strike="noStrike">
                <a:solidFill>
                  <a:srgbClr val="000000"/>
                </a:solidFill>
                <a:latin typeface="Calibri"/>
                <a:ea typeface="DejaVu Sans"/>
              </a:rPr>
              <a:t>: he/it/she.</a:t>
            </a:r>
            <a:endParaRPr b="0" lang="en-US" sz="7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750" spc="-1" strike="noStrike">
                <a:solidFill>
                  <a:srgbClr val="000000"/>
                </a:solidFill>
                <a:latin typeface="Calibri"/>
                <a:ea typeface="DejaVu Sans"/>
              </a:rPr>
              <a:t>Plural: </a:t>
            </a:r>
            <a:r>
              <a:rPr b="0" i="1" lang="en-US" sz="750" spc="-1" strike="noStrike">
                <a:solidFill>
                  <a:srgbClr val="000000"/>
                </a:solidFill>
                <a:latin typeface="Calibri"/>
                <a:ea typeface="DejaVu Sans"/>
              </a:rPr>
              <a:t>mi</a:t>
            </a:r>
            <a:r>
              <a:rPr b="0" lang="en-US" sz="750" spc="-1" strike="noStrike">
                <a:solidFill>
                  <a:srgbClr val="000000"/>
                </a:solidFill>
                <a:latin typeface="Calibri"/>
                <a:ea typeface="DejaVu Sans"/>
              </a:rPr>
              <a:t>: we, </a:t>
            </a:r>
            <a:r>
              <a:rPr b="0" i="1" lang="en-US" sz="750" spc="-1" strike="noStrike">
                <a:solidFill>
                  <a:srgbClr val="000000"/>
                </a:solidFill>
                <a:latin typeface="Calibri"/>
                <a:ea typeface="DejaVu Sans"/>
              </a:rPr>
              <a:t>vi</a:t>
            </a:r>
            <a:r>
              <a:rPr b="0" lang="en-US" sz="750" spc="-1" strike="noStrike">
                <a:solidFill>
                  <a:srgbClr val="000000"/>
                </a:solidFill>
                <a:latin typeface="Calibri"/>
                <a:ea typeface="DejaVu Sans"/>
              </a:rPr>
              <a:t>: you (also sg. formal), </a:t>
            </a:r>
            <a:r>
              <a:rPr b="0" i="1" lang="en-US" sz="750" spc="-1" strike="noStrike">
                <a:solidFill>
                  <a:srgbClr val="000000"/>
                </a:solidFill>
                <a:latin typeface="Calibri"/>
                <a:ea typeface="DejaVu Sans"/>
              </a:rPr>
              <a:t>oni</a:t>
            </a:r>
            <a:r>
              <a:rPr b="0" lang="en-US" sz="750" spc="-1" strike="noStrike">
                <a:solidFill>
                  <a:srgbClr val="000000"/>
                </a:solidFill>
                <a:latin typeface="Calibri"/>
                <a:ea typeface="DejaVu Sans"/>
              </a:rPr>
              <a:t>/</a:t>
            </a:r>
            <a:r>
              <a:rPr b="0" i="1" lang="en-US" sz="750" spc="-1" strike="noStrike">
                <a:solidFill>
                  <a:srgbClr val="000000"/>
                </a:solidFill>
                <a:latin typeface="Calibri"/>
                <a:ea typeface="DejaVu Sans"/>
              </a:rPr>
              <a:t>ona</a:t>
            </a:r>
            <a:r>
              <a:rPr b="0" lang="en-US" sz="750" spc="-1" strike="noStrike">
                <a:solidFill>
                  <a:srgbClr val="000000"/>
                </a:solidFill>
                <a:latin typeface="Calibri"/>
                <a:ea typeface="DejaVu Sans"/>
              </a:rPr>
              <a:t>/</a:t>
            </a:r>
            <a:r>
              <a:rPr b="0" i="1" lang="en-US" sz="750" spc="-1" strike="noStrike">
                <a:solidFill>
                  <a:srgbClr val="000000"/>
                </a:solidFill>
                <a:latin typeface="Calibri"/>
                <a:ea typeface="DejaVu Sans"/>
              </a:rPr>
              <a:t>one</a:t>
            </a:r>
            <a:r>
              <a:rPr b="0" lang="en-US" sz="750" spc="-1" strike="noStrike">
                <a:solidFill>
                  <a:srgbClr val="000000"/>
                </a:solidFill>
                <a:latin typeface="Calibri"/>
                <a:ea typeface="DejaVu Sans"/>
              </a:rPr>
              <a:t>: they (M  or mixed/  N / F.  ).</a:t>
            </a:r>
            <a:endParaRPr b="0" lang="en-US" sz="75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1" name=""/>
          <p:cNvSpPr/>
          <p:nvPr/>
        </p:nvSpPr>
        <p:spPr>
          <a:xfrm>
            <a:off x="4032360" y="126360"/>
            <a:ext cx="360" cy="2376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32" name="CustomShape 11_29"/>
          <p:cNvSpPr/>
          <p:nvPr/>
        </p:nvSpPr>
        <p:spPr>
          <a:xfrm>
            <a:off x="3026160" y="5916600"/>
            <a:ext cx="2769120" cy="165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50" spc="-1" strike="noStrike">
                <a:solidFill>
                  <a:srgbClr val="000000"/>
                </a:solidFill>
                <a:latin typeface="Calibri"/>
                <a:ea typeface="Calibri"/>
              </a:rPr>
              <a:t>2: Applies to most verbs (all shown here), but exceptions exist.</a:t>
            </a:r>
            <a:endParaRPr b="0" lang="en-US" sz="75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3" name=""/>
          <p:cNvSpPr/>
          <p:nvPr/>
        </p:nvSpPr>
        <p:spPr>
          <a:xfrm>
            <a:off x="3618720" y="1455480"/>
            <a:ext cx="569880" cy="213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US" sz="1050" spc="-1" strike="noStrike">
                <a:solidFill>
                  <a:srgbClr val="000000"/>
                </a:solidFill>
                <a:latin typeface="Calibri"/>
                <a:ea typeface="DejaVu Sans"/>
              </a:rPr>
              <a:t>➜ </a:t>
            </a:r>
            <a:r>
              <a:rPr b="0" lang="en-US" sz="1050" spc="-1" strike="noStrike">
                <a:solidFill>
                  <a:srgbClr val="000000"/>
                </a:solidFill>
                <a:latin typeface="Calibri"/>
                <a:ea typeface="DejaVu Sans"/>
              </a:rPr>
              <a:t>ž…</a:t>
            </a:r>
            <a:endParaRPr b="0" lang="en-US" sz="105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4" name=""/>
          <p:cNvSpPr/>
          <p:nvPr/>
        </p:nvSpPr>
        <p:spPr>
          <a:xfrm>
            <a:off x="3618720" y="2296800"/>
            <a:ext cx="569880" cy="213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US" sz="1050" spc="-1" strike="noStrike">
                <a:solidFill>
                  <a:srgbClr val="000000"/>
                </a:solidFill>
                <a:latin typeface="Calibri"/>
                <a:ea typeface="DejaVu Sans"/>
              </a:rPr>
              <a:t>➜ </a:t>
            </a:r>
            <a:r>
              <a:rPr b="0" lang="en-US" sz="1050" spc="-1" strike="noStrike">
                <a:solidFill>
                  <a:srgbClr val="000000"/>
                </a:solidFill>
                <a:latin typeface="Calibri"/>
                <a:ea typeface="DejaVu Sans"/>
              </a:rPr>
              <a:t>š…</a:t>
            </a:r>
            <a:endParaRPr b="0" lang="en-US" sz="105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5" name=""/>
          <p:cNvSpPr/>
          <p:nvPr/>
        </p:nvSpPr>
        <p:spPr>
          <a:xfrm>
            <a:off x="3706200" y="4513320"/>
            <a:ext cx="569880" cy="213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US" sz="1050" spc="-1" strike="noStrike">
                <a:solidFill>
                  <a:srgbClr val="000000"/>
                </a:solidFill>
                <a:latin typeface="Calibri"/>
                <a:ea typeface="DejaVu Sans"/>
              </a:rPr>
              <a:t>➜ </a:t>
            </a:r>
            <a:r>
              <a:rPr b="0" lang="en-US" sz="1050" spc="-1" strike="noStrike">
                <a:solidFill>
                  <a:srgbClr val="000000"/>
                </a:solidFill>
                <a:latin typeface="Calibri"/>
                <a:ea typeface="DejaVu Sans"/>
              </a:rPr>
              <a:t>uj…</a:t>
            </a:r>
            <a:endParaRPr b="0" lang="en-US" sz="105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6" name="CustomShape 11_31"/>
          <p:cNvSpPr/>
          <p:nvPr/>
        </p:nvSpPr>
        <p:spPr>
          <a:xfrm>
            <a:off x="1568160" y="5916600"/>
            <a:ext cx="1447560" cy="165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50" spc="-1" strike="noStrike">
                <a:solidFill>
                  <a:srgbClr val="000000"/>
                </a:solidFill>
                <a:latin typeface="Calibri"/>
                <a:ea typeface="Calibri"/>
              </a:rPr>
              <a:t>1: As </a:t>
            </a:r>
            <a:r>
              <a:rPr b="0" i="1" lang="en-US" sz="750" spc="-1" strike="noStrike">
                <a:solidFill>
                  <a:srgbClr val="000000"/>
                </a:solidFill>
                <a:latin typeface="Calibri"/>
                <a:ea typeface="Calibri"/>
              </a:rPr>
              <a:t>should</a:t>
            </a:r>
            <a:r>
              <a:rPr b="0" lang="en-US" sz="750" spc="-1" strike="noStrike">
                <a:solidFill>
                  <a:srgbClr val="000000"/>
                </a:solidFill>
                <a:latin typeface="Calibri"/>
                <a:ea typeface="Calibri"/>
              </a:rPr>
              <a:t>, always use </a:t>
            </a:r>
            <a:r>
              <a:rPr b="0" i="1" lang="en-US" sz="750" spc="-1" strike="noStrike">
                <a:solidFill>
                  <a:srgbClr val="000000"/>
                </a:solidFill>
                <a:latin typeface="Calibri"/>
                <a:ea typeface="Calibri"/>
              </a:rPr>
              <a:t>treb</a:t>
            </a:r>
            <a:r>
              <a:rPr b="0" i="1" lang="en-US" sz="75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a</a:t>
            </a:r>
            <a:r>
              <a:rPr b="0" lang="en-US" sz="750" spc="-1" strike="noStrike">
                <a:solidFill>
                  <a:srgbClr val="000000"/>
                </a:solidFill>
                <a:latin typeface="Calibri"/>
                <a:ea typeface="Calibri"/>
              </a:rPr>
              <a:t>.</a:t>
            </a:r>
            <a:endParaRPr b="0" lang="en-US" sz="75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7" name="CustomShape 11_30"/>
          <p:cNvSpPr/>
          <p:nvPr/>
        </p:nvSpPr>
        <p:spPr>
          <a:xfrm>
            <a:off x="113760" y="5789880"/>
            <a:ext cx="1447560" cy="301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50" spc="-1" strike="noStrike">
                <a:solidFill>
                  <a:srgbClr val="000000"/>
                </a:solidFill>
                <a:latin typeface="Calibri"/>
                <a:ea typeface="Calibri"/>
              </a:rPr>
              <a:t>💡 </a:t>
            </a:r>
            <a:r>
              <a:rPr b="0" lang="en-US" sz="750" spc="-1" strike="noStrike">
                <a:solidFill>
                  <a:srgbClr val="000000"/>
                </a:solidFill>
                <a:latin typeface="Calibri"/>
                <a:ea typeface="Calibri"/>
              </a:rPr>
              <a:t>Find conjugations for any</a:t>
            </a:r>
            <a:endParaRPr b="0" lang="en-US" sz="7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750" spc="-1" strike="noStrike">
                <a:solidFill>
                  <a:srgbClr val="000000"/>
                </a:solidFill>
                <a:latin typeface="Calibri"/>
                <a:ea typeface="Calibri"/>
              </a:rPr>
              <a:t>      </a:t>
            </a:r>
            <a:r>
              <a:rPr b="0" lang="en-US" sz="750" spc="-1" strike="noStrike">
                <a:solidFill>
                  <a:srgbClr val="000000"/>
                </a:solidFill>
                <a:latin typeface="Calibri"/>
                <a:ea typeface="Calibri"/>
              </a:rPr>
              <a:t>verb at </a:t>
            </a:r>
            <a:r>
              <a:rPr b="0" lang="en-US" sz="750" spc="-1" strike="noStrike" u="sng">
                <a:solidFill>
                  <a:srgbClr val="0563c1"/>
                </a:solidFill>
                <a:uFillTx/>
                <a:latin typeface="Calibri"/>
                <a:ea typeface="Calibri"/>
                <a:hlinkClick r:id="rId2"/>
              </a:rPr>
              <a:t>en.wiktionary.org</a:t>
            </a:r>
            <a:r>
              <a:rPr b="0" lang="en-US" sz="750" spc="-1" strike="noStrike">
                <a:solidFill>
                  <a:srgbClr val="000000"/>
                </a:solidFill>
                <a:latin typeface="Calibri"/>
                <a:ea typeface="Calibri"/>
              </a:rPr>
              <a:t>.</a:t>
            </a:r>
            <a:endParaRPr b="0" lang="en-US" sz="75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8" name=""/>
          <p:cNvSpPr/>
          <p:nvPr/>
        </p:nvSpPr>
        <p:spPr>
          <a:xfrm>
            <a:off x="5736960" y="1355040"/>
            <a:ext cx="275400" cy="548280"/>
          </a:xfrm>
          <a:prstGeom prst="rect">
            <a:avLst/>
          </a:pr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39" name="CustomShape 11_25"/>
          <p:cNvSpPr/>
          <p:nvPr/>
        </p:nvSpPr>
        <p:spPr>
          <a:xfrm>
            <a:off x="5727960" y="1353600"/>
            <a:ext cx="1501920" cy="465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razumeti — understand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smeti — be allowed to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• 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uspeti</a:t>
            </a:r>
            <a:r>
              <a:rPr b="0" lang="en-US" sz="750" spc="-1" strike="noStrike">
                <a:solidFill>
                  <a:srgbClr val="808080"/>
                </a:solidFill>
                <a:latin typeface="Calibri"/>
                <a:ea typeface="Calibri"/>
              </a:rPr>
              <a:t> (</a:t>
            </a:r>
            <a:r>
              <a:rPr b="0" i="1" lang="en-US" sz="750" spc="-1" strike="noStrike">
                <a:solidFill>
                  <a:srgbClr val="808080"/>
                </a:solidFill>
                <a:latin typeface="Calibri"/>
                <a:ea typeface="Calibri"/>
              </a:rPr>
              <a:t>pf.</a:t>
            </a:r>
            <a:r>
              <a:rPr b="0" lang="en-US" sz="750" spc="-1" strike="noStrike">
                <a:solidFill>
                  <a:srgbClr val="808080"/>
                </a:solidFill>
                <a:latin typeface="Calibri"/>
                <a:ea typeface="Calibri"/>
              </a:rPr>
              <a:t>)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 — succeed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0" name="CustomShape 6_2"/>
          <p:cNvSpPr/>
          <p:nvPr/>
        </p:nvSpPr>
        <p:spPr>
          <a:xfrm>
            <a:off x="5837760" y="1912680"/>
            <a:ext cx="1447200" cy="5535000"/>
          </a:xfrm>
          <a:prstGeom prst="rect">
            <a:avLst/>
          </a:prstGeom>
          <a:noFill/>
          <a:ln w="648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88200" rIns="88200" tIns="43200" bIns="432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41" name=""/>
          <p:cNvSpPr/>
          <p:nvPr/>
        </p:nvSpPr>
        <p:spPr>
          <a:xfrm>
            <a:off x="7095960" y="253080"/>
            <a:ext cx="87120" cy="87120"/>
          </a:xfrm>
          <a:prstGeom prst="rect">
            <a:avLst/>
          </a:prstGeom>
          <a:solidFill>
            <a:srgbClr val="ffdfce"/>
          </a:solidFill>
          <a:ln w="0">
            <a:solidFill>
              <a:srgbClr val="616161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3560" bIns="4356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600" spc="-1" strike="noStrike">
                <a:solidFill>
                  <a:srgbClr val="000000"/>
                </a:solidFill>
                <a:latin typeface="Calibri"/>
                <a:ea typeface="DejaVu Sans"/>
              </a:rPr>
              <a:t>F</a:t>
            </a:r>
            <a:endParaRPr b="0" lang="en-US" sz="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2" name=""/>
          <p:cNvSpPr/>
          <p:nvPr/>
        </p:nvSpPr>
        <p:spPr>
          <a:xfrm>
            <a:off x="6426000" y="253080"/>
            <a:ext cx="87120" cy="87120"/>
          </a:xfrm>
          <a:prstGeom prst="rect">
            <a:avLst/>
          </a:prstGeom>
          <a:solidFill>
            <a:srgbClr val="dee6ef"/>
          </a:solidFill>
          <a:ln w="0">
            <a:solidFill>
              <a:srgbClr val="616161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3560" bIns="4356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600" spc="-1" strike="noStrike">
                <a:solidFill>
                  <a:srgbClr val="000000"/>
                </a:solidFill>
                <a:latin typeface="Calibri"/>
                <a:ea typeface="DejaVu Sans"/>
              </a:rPr>
              <a:t>M</a:t>
            </a:r>
            <a:endParaRPr b="0" lang="en-US" sz="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3" name=""/>
          <p:cNvSpPr/>
          <p:nvPr/>
        </p:nvSpPr>
        <p:spPr>
          <a:xfrm>
            <a:off x="6931080" y="253080"/>
            <a:ext cx="87120" cy="87120"/>
          </a:xfrm>
          <a:prstGeom prst="rect">
            <a:avLst/>
          </a:prstGeom>
          <a:solidFill>
            <a:srgbClr val="eeeeee"/>
          </a:solidFill>
          <a:ln w="0">
            <a:solidFill>
              <a:srgbClr val="616161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3560" bIns="4356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600" spc="-1" strike="noStrike">
                <a:solidFill>
                  <a:srgbClr val="000000"/>
                </a:solidFill>
                <a:latin typeface="Calibri"/>
                <a:ea typeface="DejaVu Sans"/>
              </a:rPr>
              <a:t>N</a:t>
            </a:r>
            <a:endParaRPr b="0" lang="en-US" sz="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4" name="CustomShape 5_ 1"/>
          <p:cNvSpPr/>
          <p:nvPr/>
        </p:nvSpPr>
        <p:spPr>
          <a:xfrm>
            <a:off x="7400160" y="6044040"/>
            <a:ext cx="1434960" cy="259560"/>
          </a:xfrm>
          <a:prstGeom prst="rect">
            <a:avLst/>
          </a:prstGeom>
          <a:solidFill>
            <a:srgbClr val="424242"/>
          </a:solidFill>
          <a:ln w="635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-US" sz="1200" spc="-1" strike="noStrike">
                <a:solidFill>
                  <a:srgbClr val="ffffff"/>
                </a:solidFill>
                <a:latin typeface="Cambria"/>
                <a:ea typeface="Calibri"/>
              </a:rPr>
              <a:t>FUTURE TENSE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5" name="CustomShape 11_ 1"/>
          <p:cNvSpPr/>
          <p:nvPr/>
        </p:nvSpPr>
        <p:spPr>
          <a:xfrm>
            <a:off x="7400160" y="6435720"/>
            <a:ext cx="3235320" cy="848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Cut ho- from the present tense forms for </a:t>
            </a:r>
            <a:r>
              <a:rPr b="0" i="1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hteti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 (see chart on the left) and follow with the verb in infinitive. Ex: </a:t>
            </a:r>
            <a:r>
              <a:rPr b="0" i="1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Ja ću </a:t>
            </a:r>
            <a:r>
              <a:rPr b="0" i="1" lang="en-US" sz="95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raditi</a:t>
            </a:r>
            <a:r>
              <a:rPr b="0" i="1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.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 Negative: </a:t>
            </a:r>
            <a:r>
              <a:rPr b="0" i="1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(Ja) neću </a:t>
            </a:r>
            <a:r>
              <a:rPr b="0" i="1" lang="en-US" sz="95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raditi</a:t>
            </a:r>
            <a:r>
              <a:rPr b="0" i="1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. 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At the start of positive sentences, can cut the -ti and combine into one word. Ex: </a:t>
            </a:r>
            <a:r>
              <a:rPr b="0" i="1" lang="en-US" sz="95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Radiću</a:t>
            </a:r>
            <a:r>
              <a:rPr b="0" i="1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. 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For verbs ending with -sti, change s to š (</a:t>
            </a:r>
            <a:r>
              <a:rPr b="0" i="1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jesti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 ➜ </a:t>
            </a:r>
            <a:r>
              <a:rPr b="0" i="1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ješću, ješćeš …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). For verbs ending with -ći, stay as two words (</a:t>
            </a:r>
            <a:r>
              <a:rPr b="0" i="1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ići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 ➜ </a:t>
            </a:r>
            <a:r>
              <a:rPr b="0" i="1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ići ću …</a:t>
            </a: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).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6" name="CustomShape 6_ 1"/>
          <p:cNvSpPr/>
          <p:nvPr/>
        </p:nvSpPr>
        <p:spPr>
          <a:xfrm>
            <a:off x="7400160" y="6418800"/>
            <a:ext cx="3184560" cy="1030320"/>
          </a:xfrm>
          <a:prstGeom prst="rect">
            <a:avLst/>
          </a:prstGeom>
          <a:noFill/>
          <a:ln w="63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47" name=""/>
          <p:cNvSpPr/>
          <p:nvPr/>
        </p:nvSpPr>
        <p:spPr>
          <a:xfrm>
            <a:off x="8878680" y="6098760"/>
            <a:ext cx="1176840" cy="143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en-US" sz="750" spc="-1" strike="noStrike">
                <a:solidFill>
                  <a:srgbClr val="000000"/>
                </a:solidFill>
                <a:latin typeface="Calibri"/>
                <a:ea typeface="DejaVu Sans"/>
              </a:rPr>
              <a:t>An abbreviated guide.</a:t>
            </a:r>
            <a:endParaRPr b="0" lang="en-US" sz="75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8" name=""/>
          <p:cNvSpPr/>
          <p:nvPr/>
        </p:nvSpPr>
        <p:spPr>
          <a:xfrm>
            <a:off x="8668440" y="2297520"/>
            <a:ext cx="2022480" cy="477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Negative: “I didn’t watch a movie.”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20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endParaRPr b="0" lang="en-US" sz="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❶ </a:t>
            </a:r>
            <a:r>
              <a:rPr b="0" i="1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Ja nisam </a:t>
            </a:r>
            <a:r>
              <a:rPr b="0" i="1" lang="en-US" sz="95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gledao</a:t>
            </a:r>
            <a:r>
              <a:rPr b="0" i="1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 film.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❷ </a:t>
            </a:r>
            <a:r>
              <a:rPr b="0" i="1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Nisam </a:t>
            </a:r>
            <a:r>
              <a:rPr b="0" i="1" lang="en-US" sz="95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gledao</a:t>
            </a:r>
            <a:r>
              <a:rPr b="0" i="1" lang="en-US" sz="950" spc="-1" strike="noStrike">
                <a:solidFill>
                  <a:srgbClr val="000000"/>
                </a:solidFill>
                <a:latin typeface="Calibri"/>
                <a:ea typeface="Calibri"/>
              </a:rPr>
              <a:t> film.</a:t>
            </a:r>
            <a:r>
              <a:rPr b="0" lang="en-US" sz="950" spc="-1" strike="noStrike" baseline="33000">
                <a:solidFill>
                  <a:srgbClr val="000000"/>
                </a:solidFill>
                <a:latin typeface="Calibri"/>
                <a:ea typeface="Calibri"/>
              </a:rPr>
              <a:t>4</a:t>
            </a:r>
            <a:endParaRPr b="0" lang="en-US" sz="95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9" name=""/>
          <p:cNvSpPr/>
          <p:nvPr/>
        </p:nvSpPr>
        <p:spPr>
          <a:xfrm>
            <a:off x="10213920" y="1316880"/>
            <a:ext cx="87120" cy="87120"/>
          </a:xfrm>
          <a:prstGeom prst="rect">
            <a:avLst/>
          </a:prstGeom>
          <a:solidFill>
            <a:srgbClr val="dee6ef"/>
          </a:solidFill>
          <a:ln w="0">
            <a:solidFill>
              <a:srgbClr val="616161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3560" bIns="4356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600" spc="-1" strike="noStrike">
                <a:solidFill>
                  <a:srgbClr val="000000"/>
                </a:solidFill>
                <a:latin typeface="Calibri"/>
                <a:ea typeface="DejaVu Sans"/>
              </a:rPr>
              <a:t>M</a:t>
            </a:r>
            <a:endParaRPr b="0" lang="en-US" sz="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0" name=""/>
          <p:cNvSpPr/>
          <p:nvPr/>
        </p:nvSpPr>
        <p:spPr>
          <a:xfrm>
            <a:off x="10040040" y="5111640"/>
            <a:ext cx="87120" cy="87120"/>
          </a:xfrm>
          <a:prstGeom prst="rect">
            <a:avLst/>
          </a:prstGeom>
          <a:solidFill>
            <a:srgbClr val="dee6ef"/>
          </a:solidFill>
          <a:ln w="0">
            <a:solidFill>
              <a:srgbClr val="616161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3560" bIns="4356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600" spc="-1" strike="noStrike">
                <a:solidFill>
                  <a:srgbClr val="000000"/>
                </a:solidFill>
                <a:latin typeface="Calibri"/>
                <a:ea typeface="DejaVu Sans"/>
              </a:rPr>
              <a:t>M</a:t>
            </a:r>
            <a:endParaRPr b="0" lang="en-US" sz="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1185</TotalTime>
  <Application>LibreOffice/7.6.0.3$Windows_X86_64 LibreOffice_project/69edd8b8ebc41d00b4de3915dc82f8f0fc3b6265</Application>
  <AppVersion>15.0000</AppVersion>
  <Words>914</Words>
  <Paragraphs>229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2021-07-15T00:39:22Z</dcterms:created>
  <dc:creator/>
  <dc:description/>
  <dc:language>en-US</dc:language>
  <cp:lastModifiedBy/>
  <cp:lastPrinted>2023-10-11T00:28:22Z</cp:lastPrinted>
  <dcterms:modified xsi:type="dcterms:W3CDTF">2023-11-08T14:04:01Z</dcterms:modified>
  <cp:revision>273</cp:revision>
  <dc:subject/>
  <dc:title>Serbian Verbs Chart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r8>0</vt:r8>
  </property>
  <property fmtid="{D5CDD505-2E9C-101B-9397-08002B2CF9AE}" pid="3" name="HyperlinksChanged">
    <vt:bool>0</vt:bool>
  </property>
  <property fmtid="{D5CDD505-2E9C-101B-9397-08002B2CF9AE}" pid="4" name="LinksUpToDate">
    <vt:bool>0</vt:bool>
  </property>
  <property fmtid="{D5CDD505-2E9C-101B-9397-08002B2CF9AE}" pid="5" name="MMClips">
    <vt:r8>0</vt:r8>
  </property>
  <property fmtid="{D5CDD505-2E9C-101B-9397-08002B2CF9AE}" pid="6" name="Notes">
    <vt:r8>0</vt:r8>
  </property>
  <property fmtid="{D5CDD505-2E9C-101B-9397-08002B2CF9AE}" pid="7" name="PresentationFormat">
    <vt:lpwstr>A4 Paper (210x297 mm)</vt:lpwstr>
  </property>
  <property fmtid="{D5CDD505-2E9C-101B-9397-08002B2CF9AE}" pid="8" name="ScaleCrop">
    <vt:bool>0</vt:bool>
  </property>
  <property fmtid="{D5CDD505-2E9C-101B-9397-08002B2CF9AE}" pid="9" name="ShareDoc">
    <vt:bool>0</vt:bool>
  </property>
  <property fmtid="{D5CDD505-2E9C-101B-9397-08002B2CF9AE}" pid="10" name="Slides">
    <vt:i4>1</vt:i4>
  </property>
</Properties>
</file>